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7" r:id="rId5"/>
    <p:sldId id="268" r:id="rId6"/>
    <p:sldId id="303" r:id="rId7"/>
    <p:sldId id="304" r:id="rId8"/>
    <p:sldId id="286" r:id="rId9"/>
    <p:sldId id="287" r:id="rId10"/>
    <p:sldId id="294" r:id="rId11"/>
    <p:sldId id="291" r:id="rId12"/>
    <p:sldId id="296" r:id="rId13"/>
    <p:sldId id="289" r:id="rId14"/>
    <p:sldId id="299" r:id="rId15"/>
    <p:sldId id="302" r:id="rId16"/>
    <p:sldId id="301" r:id="rId17"/>
    <p:sldId id="293" r:id="rId18"/>
    <p:sldId id="266" r:id="rId19"/>
    <p:sldId id="297" r:id="rId20"/>
  </p:sldIdLst>
  <p:sldSz cx="12192000" cy="6858000"/>
  <p:notesSz cx="6858000" cy="9144000"/>
  <p:embeddedFontLst>
    <p:embeddedFont>
      <p:font typeface="210 OmniGothicOTF 020" panose="02020503020101020101" pitchFamily="18" charset="-127"/>
      <p:regular r:id="rId22"/>
    </p:embeddedFont>
    <p:embeddedFont>
      <p:font typeface="210 OmniGothicOTF 030" panose="02020503020101020101" pitchFamily="18" charset="-127"/>
      <p:regular r:id="rId23"/>
    </p:embeddedFont>
    <p:embeddedFont>
      <p:font typeface="210 OmniGothicOTF 040" panose="02020503020101020101" pitchFamily="18" charset="-127"/>
      <p:regular r:id="rId24"/>
    </p:embeddedFont>
    <p:embeddedFont>
      <p:font typeface="210 OmniGothicOTF 050" panose="02020503020101020101" pitchFamily="18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4F4F3"/>
    <a:srgbClr val="404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0" autoAdjust="0"/>
    <p:restoredTop sz="83485" autoAdjust="0"/>
  </p:normalViewPr>
  <p:slideViewPr>
    <p:cSldViewPr>
      <p:cViewPr varScale="1">
        <p:scale>
          <a:sx n="79" d="100"/>
          <a:sy n="79" d="100"/>
        </p:scale>
        <p:origin x="216" y="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  <a:sp3d/>
          </c:spPr>
          <c:invertIfNegative val="0"/>
          <c:dPt>
            <c:idx val="1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0A02-3D41-9469-F926FCC59380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0A02-3D41-9469-F926FCC593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2회 이하</c:v>
                </c:pt>
                <c:pt idx="1">
                  <c:v>3회</c:v>
                </c:pt>
                <c:pt idx="2">
                  <c:v>4회</c:v>
                </c:pt>
                <c:pt idx="3">
                  <c:v>6회 이상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0.09</c:v>
                </c:pt>
                <c:pt idx="1">
                  <c:v>0.4</c:v>
                </c:pt>
                <c:pt idx="2">
                  <c:v>0.35</c:v>
                </c:pt>
                <c:pt idx="3">
                  <c:v>0.16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02-3D41-9469-F926FCC59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shape val="box"/>
        <c:axId val="850954768"/>
        <c:axId val="488347872"/>
        <c:axId val="0"/>
      </c:bar3DChart>
      <c:catAx>
        <c:axId val="85095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+mn-cs"/>
              </a:defRPr>
            </a:pPr>
            <a:endParaRPr lang="ko-Kore-KR"/>
          </a:p>
        </c:txPr>
        <c:crossAx val="488347872"/>
        <c:crosses val="autoZero"/>
        <c:auto val="1"/>
        <c:lblAlgn val="ctr"/>
        <c:lblOffset val="100"/>
        <c:noMultiLvlLbl val="0"/>
      </c:catAx>
      <c:valAx>
        <c:axId val="48834787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85095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</c:spPr>
          <c:dPt>
            <c:idx val="0"/>
            <c:bubble3D val="0"/>
            <c:explosion val="14"/>
            <c:spPr>
              <a:solidFill>
                <a:srgbClr val="FFFF00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B4B-2746-86E9-C201070341A1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B4B-2746-86E9-C201070341A1}"/>
              </c:ext>
            </c:extLst>
          </c:dPt>
          <c:dLbls>
            <c:dLbl>
              <c:idx val="0"/>
              <c:layout>
                <c:manualLayout>
                  <c:x val="-0.2154156226999363"/>
                  <c:y val="-0.1757511347952097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210 OmniGothicOTF 040" panose="02020503020101020101" pitchFamily="18" charset="-127"/>
                      <a:ea typeface="210 OmniGothicOTF 040" panose="02020503020101020101" pitchFamily="18" charset="-127"/>
                      <a:cs typeface="+mn-cs"/>
                    </a:defRPr>
                  </a:pPr>
                  <a:endParaRPr lang="ko-Kore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B4B-2746-86E9-C201070341A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B4B-2746-86E9-C201070341A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210 OmniGothicOTF 020" panose="02020503020101020101" pitchFamily="18" charset="-127"/>
                    <a:ea typeface="210 OmniGothicOTF 020" panose="02020503020101020101" pitchFamily="18" charset="-127"/>
                    <a:cs typeface="+mn-cs"/>
                  </a:defRPr>
                </a:pPr>
                <a:endParaRPr lang="ko-Kore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55.7</c:v>
                </c:pt>
                <c:pt idx="1">
                  <c:v>44.3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4B-2746-86E9-C201070341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dirty="0">
                <a:latin typeface="Arial"/>
              </a:rPr>
              <a:t>Click to edit the notes format</a:t>
            </a:r>
            <a:endParaRPr dirty="0"/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210 OmniGothicOTF 040" panose="02020503020101020101" pitchFamily="18" charset="-127"/>
              </a:defRPr>
            </a:lvl1pPr>
          </a:lstStyle>
          <a:p>
            <a:r>
              <a:rPr lang="en-US" sz="1400" dirty="0"/>
              <a:t>&lt;header&gt;</a:t>
            </a:r>
            <a:endParaRPr lang="en-US" dirty="0"/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>
            <a:lvl1pPr>
              <a:defRPr b="0" i="0">
                <a:latin typeface="210 OmniGothicOTF 040" panose="02020503020101020101" pitchFamily="18" charset="-127"/>
              </a:defRPr>
            </a:lvl1pPr>
          </a:lstStyle>
          <a:p>
            <a:pPr algn="r"/>
            <a:r>
              <a:rPr lang="en-US" sz="1400" dirty="0"/>
              <a:t>&lt;date/time&gt;</a:t>
            </a:r>
            <a:endParaRPr lang="en-US" dirty="0"/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b="0" i="0">
                <a:latin typeface="210 OmniGothicOTF 040" panose="02020503020101020101" pitchFamily="18" charset="-127"/>
              </a:defRPr>
            </a:lvl1pPr>
          </a:lstStyle>
          <a:p>
            <a:r>
              <a:rPr lang="en-US" sz="1400" dirty="0"/>
              <a:t>&lt;footer&gt;</a:t>
            </a:r>
            <a:endParaRPr lang="en-US" dirty="0"/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b="0" i="0">
                <a:latin typeface="210 OmniGothicOTF 040" panose="02020503020101020101" pitchFamily="18" charset="-127"/>
              </a:defRPr>
            </a:lvl1pPr>
          </a:lstStyle>
          <a:p>
            <a:pPr algn="r"/>
            <a:fld id="{818D704B-CEC6-4971-8EEB-020040CE58C7}" type="slidenum">
              <a:rPr lang="en-US" sz="1400" smtClean="0"/>
              <a:pPr algn="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033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210 OmniGothicOTF 040" panose="02020503020101020101" pitchFamily="18" charset="-127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Font typeface="StarSymbol"/>
              <a:buNone/>
            </a:pPr>
            <a:endParaRPr dirty="0"/>
          </a:p>
        </p:txBody>
      </p:sp>
      <p:sp>
        <p:nvSpPr>
          <p:cNvPr id="94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9D43A79-12E0-4860-A742-876CBE2DB17F}" type="slidenum">
              <a:rPr lang="en-US" sz="1200">
                <a:solidFill>
                  <a:srgbClr val="000000"/>
                </a:solidFill>
                <a:latin typeface="210 OmniGothicOTF 040" panose="02020503020101020101" pitchFamily="18" charset="-127"/>
                <a:ea typeface="+mn-ea"/>
              </a:rPr>
              <a:t>1</a:t>
            </a:fld>
            <a:endParaRPr dirty="0">
              <a:latin typeface="210 OmniGothicOTF 040" panose="02020503020101020101" pitchFamily="18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69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439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8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2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t>2</a:t>
            </a:fld>
            <a:endParaRPr lang="en-US" dirty="0">
              <a:latin typeface="210 OmniGothic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50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7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772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33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58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99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6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  <a:t>지각된 감정이 음식 선호와 레스토랑 선택에 미치는 영향</a:t>
            </a:r>
          </a:p>
          <a:p>
            <a:br>
              <a:rPr lang="ko-KR" altLang="en-US" sz="1200" b="0" i="0" kern="1200" dirty="0">
                <a:solidFill>
                  <a:schemeClr val="tx1"/>
                </a:solidFill>
                <a:effectLst/>
                <a:latin typeface="210 OmniGothicOTF 040" panose="02020503020101020101" pitchFamily="18" charset="-127"/>
                <a:ea typeface="+mn-ea"/>
                <a:cs typeface="+mn-cs"/>
              </a:rPr>
            </a:br>
            <a:endParaRPr lang="ko-KR" altLang="en-US" sz="1200" b="0" i="0" kern="1200" dirty="0">
              <a:solidFill>
                <a:schemeClr val="tx1"/>
              </a:solidFill>
              <a:effectLst/>
              <a:latin typeface="210 OmniGothicOTF 040" panose="02020503020101020101" pitchFamily="18" charset="-127"/>
              <a:ea typeface="+mn-ea"/>
              <a:cs typeface="+mn-cs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818D704B-CEC6-4971-8EEB-020040CE58C7}" type="slidenum">
              <a:rPr lang="en-US" sz="1400" smtClean="0"/>
              <a:pPr algn="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그림 33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그림 34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D4C7A-AF59-4504-9799-FA3F0207A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913CC5-E186-471F-A438-90211972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2232C0-9FE4-481D-9559-80616AF05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622FB-D3DF-4EF5-B230-D7FA215228AC}" type="datetimeFigureOut">
              <a:rPr lang="ko-KR" altLang="en-US" smtClean="0"/>
              <a:t>2020. 12. 29.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88D49-8C9A-41D2-87B2-045F5342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7FC4C-69C6-4C09-BB10-E9984A339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9024C-4C1A-4C15-BA3B-EB189A56D4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196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dirty="0">
                <a:latin typeface="Arial"/>
              </a:rPr>
              <a:t>Click to edit the title text format</a:t>
            </a:r>
            <a:endParaRPr dirty="0"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latin typeface="Arial"/>
              </a:rPr>
              <a:t>Click to edit the outline text format</a:t>
            </a:r>
            <a:endParaRPr dirty="0"/>
          </a:p>
          <a:p>
            <a:pPr lvl="1">
              <a:buSzPct val="75000"/>
              <a:buFont typeface="StarSymbol"/>
              <a:buChar char=""/>
            </a:pPr>
            <a:r>
              <a:rPr lang="en-US" sz="2800" dirty="0">
                <a:latin typeface="Arial"/>
              </a:rPr>
              <a:t>Second Outline Level</a:t>
            </a:r>
            <a:endParaRPr dirty="0"/>
          </a:p>
          <a:p>
            <a:pPr lvl="2">
              <a:buSzPct val="45000"/>
              <a:buFont typeface="StarSymbol"/>
              <a:buChar char=""/>
            </a:pPr>
            <a:r>
              <a:rPr lang="en-US" sz="2400" dirty="0">
                <a:latin typeface="Arial"/>
              </a:rPr>
              <a:t>Third Outline Level</a:t>
            </a:r>
            <a:endParaRPr dirty="0"/>
          </a:p>
          <a:p>
            <a:pPr lvl="3">
              <a:buSzPct val="75000"/>
              <a:buFont typeface="StarSymbol"/>
              <a:buChar char=""/>
            </a:pPr>
            <a:r>
              <a:rPr lang="en-US" sz="2000" dirty="0">
                <a:latin typeface="Arial"/>
              </a:rPr>
              <a:t>Fourth Outline Level</a:t>
            </a:r>
            <a:endParaRPr dirty="0"/>
          </a:p>
          <a:p>
            <a:pPr lvl="4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Fifth Outline Level</a:t>
            </a:r>
            <a:endParaRPr dirty="0"/>
          </a:p>
          <a:p>
            <a:pPr lvl="5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Sixth Outline Level</a:t>
            </a:r>
            <a:endParaRPr dirty="0"/>
          </a:p>
          <a:p>
            <a:pPr lvl="6">
              <a:buSzPct val="45000"/>
              <a:buFont typeface="StarSymbol"/>
              <a:buChar char=""/>
            </a:pPr>
            <a:r>
              <a:rPr lang="en-US" sz="2000" dirty="0">
                <a:latin typeface="Arial"/>
              </a:rPr>
              <a:t>Seventh Outline Level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>
        <a:defRPr b="0" i="0">
          <a:latin typeface="210 OmniGothicOTF 040" panose="02020503020101020101" pitchFamily="18" charset="-127"/>
        </a:defRPr>
      </a:lvl1pPr>
    </p:titleStyle>
    <p:bodyStyle>
      <a:lvl1pPr>
        <a:defRPr b="0" i="0">
          <a:latin typeface="210 OmniGothicOTF 040" panose="02020503020101020101" pitchFamily="18" charset="-127"/>
        </a:defRPr>
      </a:lvl1pPr>
      <a:lvl2pPr>
        <a:defRPr b="0" i="0">
          <a:latin typeface="210 OmniGothicOTF 040" panose="02020503020101020101" pitchFamily="18" charset="-127"/>
        </a:defRPr>
      </a:lvl2pPr>
      <a:lvl3pPr>
        <a:defRPr b="0" i="0">
          <a:latin typeface="210 OmniGothicOTF 040" panose="02020503020101020101" pitchFamily="18" charset="-127"/>
        </a:defRPr>
      </a:lvl3pPr>
      <a:lvl4pPr>
        <a:defRPr b="0" i="0">
          <a:latin typeface="210 OmniGothicOTF 040" panose="02020503020101020101" pitchFamily="18" charset="-127"/>
        </a:defRPr>
      </a:lvl4pPr>
      <a:lvl5pPr>
        <a:defRPr b="0" i="0">
          <a:latin typeface="210 OmniGothicOTF 040" panose="02020503020101020101" pitchFamily="18" charset="-127"/>
        </a:defRPr>
      </a:lvl5pPr>
      <a:lvl6pPr>
        <a:defRPr b="0" i="0">
          <a:latin typeface="210 OmniGothicOTF 040" panose="02020503020101020101" pitchFamily="18" charset="-127"/>
        </a:defRPr>
      </a:lvl6pPr>
      <a:lvl7pPr>
        <a:defRPr b="0" i="0">
          <a:latin typeface="210 OmniGothicOTF 040" panose="02020503020101020101" pitchFamily="18" charset="-127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090020" y="2380287"/>
            <a:ext cx="10011960" cy="127309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감정 분석을 통한 메뉴 추천 </a:t>
            </a:r>
            <a:r>
              <a:rPr lang="ko-KR" altLang="en-US" sz="3600" dirty="0" err="1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배달앱</a:t>
            </a:r>
            <a:endParaRPr sz="3600" dirty="0">
              <a:solidFill>
                <a:schemeClr val="bg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748706" y="4149080"/>
            <a:ext cx="8694588" cy="1152128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A</a:t>
            </a:r>
            <a:r>
              <a:rPr lang="ko-KR" altLang="en-US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반 </a:t>
            </a:r>
            <a:r>
              <a:rPr lang="en-US" altLang="ko-KR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조</a:t>
            </a:r>
            <a:endParaRPr lang="en-US" altLang="ko-KR" sz="2800" dirty="0">
              <a:solidFill>
                <a:schemeClr val="bg1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>
              <a:lnSpc>
                <a:spcPct val="10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강민지 김한솔 </a:t>
            </a:r>
            <a:r>
              <a:rPr lang="ko-KR" altLang="en-US" sz="2400" dirty="0" err="1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노선호</a:t>
            </a:r>
            <a:r>
              <a:rPr lang="ko-KR" altLang="en-US" sz="24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성유기</a:t>
            </a:r>
            <a:r>
              <a:rPr lang="ko-KR" altLang="en-US" sz="24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양수환 </a:t>
            </a:r>
            <a:r>
              <a:rPr lang="ko-KR" altLang="en-US" sz="2400" dirty="0" err="1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한길영</a:t>
            </a:r>
            <a:endParaRPr sz="2000" dirty="0">
              <a:solidFill>
                <a:schemeClr val="bg1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pic>
        <p:nvPicPr>
          <p:cNvPr id="4" name="그림 3" descr="텍스트, 클립아트, 좌석이(가) 표시된 사진&#10;&#10;자동 생성된 설명">
            <a:extLst>
              <a:ext uri="{FF2B5EF4-FFF2-40B4-BE49-F238E27FC236}">
                <a16:creationId xmlns:a16="http://schemas.microsoft.com/office/drawing/2014/main" id="{E8E25381-B499-0547-B67F-D3E2A7D9E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096" y="1556792"/>
            <a:ext cx="7570273" cy="1083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372492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AI 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모델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1880BF2F-A274-C24A-9A55-903F1CB07095}"/>
              </a:ext>
            </a:extLst>
          </p:cNvPr>
          <p:cNvSpPr/>
          <p:nvPr/>
        </p:nvSpPr>
        <p:spPr>
          <a:xfrm>
            <a:off x="391810" y="1124542"/>
            <a:ext cx="11264368" cy="506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데이터 셋</a:t>
            </a:r>
            <a:endParaRPr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880221-4551-8A44-95E0-5729800E72A8}"/>
              </a:ext>
            </a:extLst>
          </p:cNvPr>
          <p:cNvSpPr/>
          <p:nvPr/>
        </p:nvSpPr>
        <p:spPr>
          <a:xfrm>
            <a:off x="391807" y="1630596"/>
            <a:ext cx="11264370" cy="1042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r>
              <a:rPr kumimoji="1" lang="en-US" altLang="ko-Kore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FERPLUS</a:t>
            </a:r>
          </a:p>
          <a:p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이미지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크기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:  48 </a:t>
            </a:r>
            <a:r>
              <a:rPr kumimoji="1" lang="en-US" altLang="ko-Kore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X 48 -&gt; 64 X 64 gray scale images</a:t>
            </a:r>
          </a:p>
          <a:p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데이터 셋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: 28,709 </a:t>
            </a:r>
            <a:r>
              <a:rPr kumimoji="1" lang="en-US" altLang="ko-Kore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training samples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,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kumimoji="1" lang="en-US" altLang="ko-Kore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3,589 validation data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,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kumimoji="1" lang="en-US" altLang="ko-Kore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3,589 test data</a:t>
            </a:r>
          </a:p>
          <a:p>
            <a:r>
              <a:rPr kumimoji="1" lang="ko-KR" altLang="en-US" sz="1600" dirty="0" err="1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데이터셋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밑줄에 </a:t>
            </a:r>
            <a:r>
              <a:rPr kumimoji="1" lang="ko-KR" altLang="en-US" sz="1600" dirty="0" err="1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라벨링</a:t>
            </a:r>
            <a:r>
              <a:rPr kumimoji="1" lang="en-US" altLang="ko-KR" sz="160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-</a:t>
            </a:r>
            <a:r>
              <a:rPr kumimoji="1" lang="en-US" altLang="ko-KR" sz="160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0: 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중립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1: 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행복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, 2: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놀라움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3: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슬픔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4: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분노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5: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혐오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6: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두려움 </a:t>
            </a:r>
            <a:r>
              <a:rPr kumimoji="1" lang="en-US" altLang="ko-KR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7:</a:t>
            </a:r>
            <a:r>
              <a:rPr kumimoji="1" lang="ko-KR" altLang="en-US" sz="16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경멸</a:t>
            </a:r>
            <a:endParaRPr kumimoji="1" lang="ko-Kore-KR" altLang="en-US" sz="1600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C24F7808-314A-2749-B42C-839B8E3C5347}"/>
              </a:ext>
            </a:extLst>
          </p:cNvPr>
          <p:cNvSpPr/>
          <p:nvPr/>
        </p:nvSpPr>
        <p:spPr>
          <a:xfrm>
            <a:off x="1127447" y="2913472"/>
            <a:ext cx="4484598" cy="506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VGG NET 13</a:t>
            </a:r>
            <a:endParaRPr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2052" name="Picture 4" descr="VGG Convolutional Neural Network - GM-RKB">
            <a:extLst>
              <a:ext uri="{FF2B5EF4-FFF2-40B4-BE49-F238E27FC236}">
                <a16:creationId xmlns:a16="http://schemas.microsoft.com/office/drawing/2014/main" id="{6EA3AE5F-A9FE-CE41-9EE8-E0623D1B1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429000"/>
            <a:ext cx="4484598" cy="286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F47C85-571E-0740-B880-9F4DF4760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3429000"/>
            <a:ext cx="4484598" cy="2867335"/>
          </a:xfrm>
          <a:prstGeom prst="rect">
            <a:avLst/>
          </a:prstGeom>
        </p:spPr>
      </p:pic>
      <p:sp>
        <p:nvSpPr>
          <p:cNvPr id="9" name="CustomShape 3">
            <a:extLst>
              <a:ext uri="{FF2B5EF4-FFF2-40B4-BE49-F238E27FC236}">
                <a16:creationId xmlns:a16="http://schemas.microsoft.com/office/drawing/2014/main" id="{AC87AA39-F281-8B48-A4FF-67B9B88579E0}"/>
              </a:ext>
            </a:extLst>
          </p:cNvPr>
          <p:cNvSpPr/>
          <p:nvPr/>
        </p:nvSpPr>
        <p:spPr>
          <a:xfrm>
            <a:off x="6312024" y="2913472"/>
            <a:ext cx="4484598" cy="5060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AI 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모델 학습 정확도 및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Loss</a:t>
            </a:r>
            <a:endParaRPr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3361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702710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활용 기술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7E65552-43D6-AC4B-877F-D5D513B2F9ED}"/>
              </a:ext>
            </a:extLst>
          </p:cNvPr>
          <p:cNvSpPr/>
          <p:nvPr/>
        </p:nvSpPr>
        <p:spPr>
          <a:xfrm>
            <a:off x="407368" y="1052736"/>
            <a:ext cx="403244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Face Detection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EA9B7A-EAA4-4146-AD82-2B706CBA5C48}"/>
              </a:ext>
            </a:extLst>
          </p:cNvPr>
          <p:cNvSpPr/>
          <p:nvPr/>
        </p:nvSpPr>
        <p:spPr>
          <a:xfrm>
            <a:off x="407368" y="1708196"/>
            <a:ext cx="4032448" cy="1248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Google Cloud Platform Vision </a:t>
            </a:r>
            <a:r>
              <a:rPr lang="en" altLang="ko-KR" dirty="0" err="1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Api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로</a:t>
            </a:r>
            <a:endParaRPr lang="en-US" altLang="ko-KR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사진 내 얼굴 이미지만 저장</a:t>
            </a:r>
            <a:endParaRPr lang="en-US" altLang="ko-Kore-KR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pic>
        <p:nvPicPr>
          <p:cNvPr id="3" name="그림 2" descr="사람, 소년, 실내, 젊은이(가) 표시된 사진&#10;&#10;자동 생성된 설명">
            <a:extLst>
              <a:ext uri="{FF2B5EF4-FFF2-40B4-BE49-F238E27FC236}">
                <a16:creationId xmlns:a16="http://schemas.microsoft.com/office/drawing/2014/main" id="{D404754B-4590-EB4C-9FAE-C6330730D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5"/>
          <a:stretch/>
        </p:blipFill>
        <p:spPr>
          <a:xfrm>
            <a:off x="426232" y="3176840"/>
            <a:ext cx="1456781" cy="1580224"/>
          </a:xfrm>
          <a:prstGeom prst="rect">
            <a:avLst/>
          </a:prstGeom>
        </p:spPr>
      </p:pic>
      <p:pic>
        <p:nvPicPr>
          <p:cNvPr id="11" name="그림 10" descr="텍스트, 실내, 가발이(가) 표시된 사진&#10;&#10;자동 생성된 설명">
            <a:extLst>
              <a:ext uri="{FF2B5EF4-FFF2-40B4-BE49-F238E27FC236}">
                <a16:creationId xmlns:a16="http://schemas.microsoft.com/office/drawing/2014/main" id="{C1DA4DF9-0FEB-5343-921C-73F36004A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515" y="3173163"/>
            <a:ext cx="1600301" cy="1564383"/>
          </a:xfrm>
          <a:prstGeom prst="rect">
            <a:avLst/>
          </a:prstGeom>
        </p:spPr>
      </p:pic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FBFAC0EB-9FDC-A243-80D5-A83B671E79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5" b="8828"/>
          <a:stretch/>
        </p:blipFill>
        <p:spPr>
          <a:xfrm>
            <a:off x="445196" y="4983177"/>
            <a:ext cx="1456781" cy="15802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48E576-63B6-0048-A5BF-D1F66D3D17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21" y="4979501"/>
            <a:ext cx="1571596" cy="1564383"/>
          </a:xfrm>
          <a:prstGeom prst="rect">
            <a:avLst/>
          </a:prstGeom>
        </p:spPr>
      </p:pic>
      <p:sp>
        <p:nvSpPr>
          <p:cNvPr id="17" name="이등변 삼각형 27">
            <a:extLst>
              <a:ext uri="{FF2B5EF4-FFF2-40B4-BE49-F238E27FC236}">
                <a16:creationId xmlns:a16="http://schemas.microsoft.com/office/drawing/2014/main" id="{A045B644-A131-3943-B686-143B17A2F39D}"/>
              </a:ext>
            </a:extLst>
          </p:cNvPr>
          <p:cNvSpPr/>
          <p:nvPr/>
        </p:nvSpPr>
        <p:spPr>
          <a:xfrm rot="5400000">
            <a:off x="2018364" y="3791299"/>
            <a:ext cx="810456" cy="328110"/>
          </a:xfrm>
          <a:prstGeom prst="triangle">
            <a:avLst/>
          </a:prstGeom>
          <a:gradFill>
            <a:gsLst>
              <a:gs pos="8000">
                <a:schemeClr val="bg1">
                  <a:lumMod val="0"/>
                  <a:lumOff val="10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18" name="이등변 삼각형 27">
            <a:extLst>
              <a:ext uri="{FF2B5EF4-FFF2-40B4-BE49-F238E27FC236}">
                <a16:creationId xmlns:a16="http://schemas.microsoft.com/office/drawing/2014/main" id="{376F931C-1681-D54B-93CD-583FC8CBDCE4}"/>
              </a:ext>
            </a:extLst>
          </p:cNvPr>
          <p:cNvSpPr/>
          <p:nvPr/>
        </p:nvSpPr>
        <p:spPr>
          <a:xfrm rot="5400000">
            <a:off x="2018364" y="5597637"/>
            <a:ext cx="810456" cy="328110"/>
          </a:xfrm>
          <a:prstGeom prst="triangle">
            <a:avLst/>
          </a:prstGeom>
          <a:gradFill>
            <a:gsLst>
              <a:gs pos="8000">
                <a:schemeClr val="bg1">
                  <a:lumMod val="0"/>
                  <a:lumOff val="10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CF64DF89-2AF1-714D-9A95-CB5E0E061C12}"/>
              </a:ext>
            </a:extLst>
          </p:cNvPr>
          <p:cNvSpPr/>
          <p:nvPr/>
        </p:nvSpPr>
        <p:spPr>
          <a:xfrm>
            <a:off x="4655840" y="1052736"/>
            <a:ext cx="7114982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얼굴 감정 인식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F979D7-62EF-D14C-9A23-1C3D5C85D2DF}"/>
              </a:ext>
            </a:extLst>
          </p:cNvPr>
          <p:cNvSpPr/>
          <p:nvPr/>
        </p:nvSpPr>
        <p:spPr>
          <a:xfrm>
            <a:off x="4655840" y="1708197"/>
            <a:ext cx="7114982" cy="12489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0: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중립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1: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행복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 2: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놀라움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3: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슬픔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4: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분노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5: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혐오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6: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두려움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7: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경멸</a:t>
            </a:r>
            <a:b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</a:br>
            <a:r>
              <a:rPr lang="ko-KR" altLang="en-US" dirty="0" err="1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전처리한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이미지를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Grayscale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로 불러온 후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64,64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크기로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resize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한다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.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이후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(1,64,64,1)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로 크기를 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reshape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한 후 감정을 예측한다</a:t>
            </a:r>
            <a:endParaRPr lang="en-US" altLang="ko-Kore-KR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AB4599-16F2-794D-8748-D9904D5A55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9"/>
          <a:stretch/>
        </p:blipFill>
        <p:spPr>
          <a:xfrm>
            <a:off x="7217369" y="3900862"/>
            <a:ext cx="2043233" cy="214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3DA0DF-6D67-D145-9923-26D8AC48CF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347" y="3883530"/>
            <a:ext cx="2046695" cy="2172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1BE4D8-F212-094B-BDEF-E1BB9721BD5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0"/>
          <a:stretch/>
        </p:blipFill>
        <p:spPr>
          <a:xfrm>
            <a:off x="4720391" y="3863037"/>
            <a:ext cx="2043233" cy="21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114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702710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활용 기술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67E65552-43D6-AC4B-877F-D5D513B2F9ED}"/>
              </a:ext>
            </a:extLst>
          </p:cNvPr>
          <p:cNvSpPr/>
          <p:nvPr/>
        </p:nvSpPr>
        <p:spPr>
          <a:xfrm>
            <a:off x="407368" y="1308370"/>
            <a:ext cx="5904656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Android Studio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이용한 앱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구현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2C5804-DBA0-6940-B0A6-2D989A67C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07" y="1986931"/>
            <a:ext cx="2623967" cy="4322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15B081-1C70-CD42-8F65-02A19FF76C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45" y="1986931"/>
            <a:ext cx="3209579" cy="4322389"/>
          </a:xfrm>
          <a:prstGeom prst="rect">
            <a:avLst/>
          </a:prstGeom>
        </p:spPr>
      </p:pic>
      <p:sp>
        <p:nvSpPr>
          <p:cNvPr id="21" name="CustomShape 3">
            <a:extLst>
              <a:ext uri="{FF2B5EF4-FFF2-40B4-BE49-F238E27FC236}">
                <a16:creationId xmlns:a16="http://schemas.microsoft.com/office/drawing/2014/main" id="{AA64E96A-6AFE-B949-8A04-4AB56690CD5A}"/>
              </a:ext>
            </a:extLst>
          </p:cNvPr>
          <p:cNvSpPr/>
          <p:nvPr/>
        </p:nvSpPr>
        <p:spPr>
          <a:xfrm>
            <a:off x="6528048" y="1308370"/>
            <a:ext cx="5284622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Kakaomap</a:t>
            </a:r>
            <a:r>
              <a:rPr 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API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활용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2050" name="Picture 2" descr="sw분석] 카카오맵 추가 아이디어">
            <a:extLst>
              <a:ext uri="{FF2B5EF4-FFF2-40B4-BE49-F238E27FC236}">
                <a16:creationId xmlns:a16="http://schemas.microsoft.com/office/drawing/2014/main" id="{168D2943-EEC9-294A-ABAA-F362D50BB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" b="8312"/>
          <a:stretch/>
        </p:blipFill>
        <p:spPr bwMode="auto">
          <a:xfrm>
            <a:off x="6528048" y="1985262"/>
            <a:ext cx="525658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DCFC72E-20FD-514F-999A-38CB6A895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6" y="4385387"/>
            <a:ext cx="5284623" cy="192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3307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40110E-453E-DA4F-B2D8-18316898BD75}"/>
              </a:ext>
            </a:extLst>
          </p:cNvPr>
          <p:cNvSpPr/>
          <p:nvPr/>
        </p:nvSpPr>
        <p:spPr>
          <a:xfrm>
            <a:off x="6721365" y="3824695"/>
            <a:ext cx="5028007" cy="1913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3220753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사용 프로그램 소개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1D448CA-1FB0-D343-B097-98B1C4F852AC}"/>
              </a:ext>
            </a:extLst>
          </p:cNvPr>
          <p:cNvGrpSpPr/>
          <p:nvPr/>
        </p:nvGrpSpPr>
        <p:grpSpPr>
          <a:xfrm>
            <a:off x="335360" y="1612677"/>
            <a:ext cx="6132314" cy="4186163"/>
            <a:chOff x="6313728" y="1453181"/>
            <a:chExt cx="4627719" cy="3162085"/>
          </a:xfrm>
        </p:grpSpPr>
        <p:pic>
          <p:nvPicPr>
            <p:cNvPr id="5" name="Picture 2" descr="Image for post">
              <a:extLst>
                <a:ext uri="{FF2B5EF4-FFF2-40B4-BE49-F238E27FC236}">
                  <a16:creationId xmlns:a16="http://schemas.microsoft.com/office/drawing/2014/main" id="{8D65CF17-89E9-C14C-B0B6-9FF9AB138A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64"/>
            <a:stretch/>
          </p:blipFill>
          <p:spPr bwMode="auto">
            <a:xfrm>
              <a:off x="6313728" y="1453181"/>
              <a:ext cx="4619847" cy="316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3B496FBF-5AF0-F543-B49C-B39B88AACED1}"/>
                </a:ext>
              </a:extLst>
            </p:cNvPr>
            <p:cNvCxnSpPr>
              <a:cxnSpLocks/>
            </p:cNvCxnSpPr>
            <p:nvPr/>
          </p:nvCxnSpPr>
          <p:spPr>
            <a:xfrm>
              <a:off x="8044623" y="2636912"/>
              <a:ext cx="1156269" cy="105299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D0EDCDAC-C037-054F-AEB8-B829C7E3318F}"/>
                </a:ext>
              </a:extLst>
            </p:cNvPr>
            <p:cNvSpPr/>
            <p:nvPr/>
          </p:nvSpPr>
          <p:spPr>
            <a:xfrm>
              <a:off x="6456040" y="3893758"/>
              <a:ext cx="1368152" cy="54335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28" name="Picture 4" descr="Amazon RDS for MySQL – Amazon Web Services(AWS)">
              <a:extLst>
                <a:ext uri="{FF2B5EF4-FFF2-40B4-BE49-F238E27FC236}">
                  <a16:creationId xmlns:a16="http://schemas.microsoft.com/office/drawing/2014/main" id="{FA464AE8-1D8E-DC43-87AF-7D60EE2AA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645" y="3861048"/>
              <a:ext cx="1237803" cy="640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910E9699-F37B-5445-B2D8-0E3D9DB3D188}"/>
                </a:ext>
              </a:extLst>
            </p:cNvPr>
            <p:cNvSpPr/>
            <p:nvPr/>
          </p:nvSpPr>
          <p:spPr>
            <a:xfrm>
              <a:off x="9357447" y="3789040"/>
              <a:ext cx="1584000" cy="82622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1030" name="Picture 6" descr="안드로이드 가장 최근 위치 얻기">
              <a:extLst>
                <a:ext uri="{FF2B5EF4-FFF2-40B4-BE49-F238E27FC236}">
                  <a16:creationId xmlns:a16="http://schemas.microsoft.com/office/drawing/2014/main" id="{A86592C7-D880-E245-855E-B15542118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400" y="3827334"/>
              <a:ext cx="889635" cy="76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9A4ED8-08D2-AA49-8B8F-91DEC57BAAAB}"/>
                </a:ext>
              </a:extLst>
            </p:cNvPr>
            <p:cNvSpPr txBox="1"/>
            <p:nvPr/>
          </p:nvSpPr>
          <p:spPr>
            <a:xfrm rot="2541555">
              <a:off x="8172491" y="2979210"/>
              <a:ext cx="1079974" cy="2797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b="1" dirty="0"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데이터 송수신</a:t>
              </a:r>
              <a:endParaRPr kumimoji="1" lang="ko-Kore-KR" altLang="en-US" sz="1600" b="1" dirty="0"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  <p:pic>
        <p:nvPicPr>
          <p:cNvPr id="1032" name="Picture 8" descr="Download Free Mobile Development Android Studio App Free Download Image ICON  favicon | FreePNGImg">
            <a:extLst>
              <a:ext uri="{FF2B5EF4-FFF2-40B4-BE49-F238E27FC236}">
                <a16:creationId xmlns:a16="http://schemas.microsoft.com/office/drawing/2014/main" id="{528623ED-8D48-C141-B44E-2A87225BC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6" t="23540" r="11473" b="26664"/>
          <a:stretch/>
        </p:blipFill>
        <p:spPr bwMode="auto">
          <a:xfrm>
            <a:off x="6761377" y="3794022"/>
            <a:ext cx="4987995" cy="194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AE3DDD-89BD-9C45-AF03-B1286C2AE9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63" t="26097" r="20470" b="27646"/>
          <a:stretch/>
        </p:blipFill>
        <p:spPr bwMode="auto">
          <a:xfrm>
            <a:off x="6680172" y="1612677"/>
            <a:ext cx="5028007" cy="16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2A9F74D-D2E0-5449-AF76-7451CC885180}"/>
              </a:ext>
            </a:extLst>
          </p:cNvPr>
          <p:cNvSpPr/>
          <p:nvPr/>
        </p:nvSpPr>
        <p:spPr>
          <a:xfrm>
            <a:off x="4511824" y="1844824"/>
            <a:ext cx="1800200" cy="10081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Picture 4" descr="Python - 나무위키">
            <a:extLst>
              <a:ext uri="{FF2B5EF4-FFF2-40B4-BE49-F238E27FC236}">
                <a16:creationId xmlns:a16="http://schemas.microsoft.com/office/drawing/2014/main" id="{80804CA7-3D28-5A4C-8FB9-5F17AC915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0" t="11317" r="5481" b="10212"/>
          <a:stretch/>
        </p:blipFill>
        <p:spPr bwMode="auto">
          <a:xfrm>
            <a:off x="4492821" y="2122915"/>
            <a:ext cx="1854726" cy="58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4937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242648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한계점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A3B869B-2B0C-6F45-9BEB-F50BC7CD0263}"/>
              </a:ext>
            </a:extLst>
          </p:cNvPr>
          <p:cNvSpPr/>
          <p:nvPr/>
        </p:nvSpPr>
        <p:spPr>
          <a:xfrm>
            <a:off x="391807" y="980728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음식점 데이터베이스 구현의 한계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3476E5-1F80-7C4B-84DF-966AE267B296}"/>
              </a:ext>
            </a:extLst>
          </p:cNvPr>
          <p:cNvSpPr/>
          <p:nvPr/>
        </p:nvSpPr>
        <p:spPr>
          <a:xfrm>
            <a:off x="391807" y="1538959"/>
            <a:ext cx="11464832" cy="11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기존 배달 앱은 가게 별 정보들을 직접 운영 회사에 제공하는 방식을 이용하기 때문에 데이터베이스 저장의 한계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현재 포항공대 주변의 음식점 중 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개의 카테고리로 나누어 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310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개의 음식 데이터를 수집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.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0701D761-A3C4-C64A-9985-FD5D304F5301}"/>
              </a:ext>
            </a:extLst>
          </p:cNvPr>
          <p:cNvSpPr/>
          <p:nvPr/>
        </p:nvSpPr>
        <p:spPr>
          <a:xfrm>
            <a:off x="391807" y="2936137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음식 추천의 한계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17735-E537-C14C-8268-132BD4F695C7}"/>
              </a:ext>
            </a:extLst>
          </p:cNvPr>
          <p:cNvSpPr/>
          <p:nvPr/>
        </p:nvSpPr>
        <p:spPr>
          <a:xfrm>
            <a:off x="391807" y="3494368"/>
            <a:ext cx="11464832" cy="11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감정 기반 음식 추천과 개인 정보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개인별 음식 선호도를 고려한 </a:t>
            </a:r>
            <a:r>
              <a:rPr lang="ko-KR" altLang="en-US" kern="10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하이브리드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추천 시스템 구현을 위한 데이터 부족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spc="-15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감정 기반 음식 추천에 초점을 두어</a:t>
            </a:r>
            <a:r>
              <a:rPr lang="en-US" altLang="ko-KR" kern="100" spc="-15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kern="100" spc="-15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논문과 설문 조사 자료를 토대로 </a:t>
            </a:r>
            <a:r>
              <a:rPr lang="ko-KR" altLang="en-US" kern="100" spc="-15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로직을</a:t>
            </a:r>
            <a:r>
              <a:rPr lang="ko-KR" altLang="en-US" kern="100" spc="-15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설계하고 음식점 리뷰 수를 반영한 순위 도출</a:t>
            </a:r>
            <a:endParaRPr lang="ko-Kore-KR" altLang="ko-Kore-KR" kern="100" spc="-15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9E61AC4-2C5A-EB44-8044-ADBC58EFF893}"/>
              </a:ext>
            </a:extLst>
          </p:cNvPr>
          <p:cNvSpPr/>
          <p:nvPr/>
        </p:nvSpPr>
        <p:spPr>
          <a:xfrm>
            <a:off x="391807" y="4793073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결제 시스템의 한계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EF6564-A1B1-9C4A-B77A-200D244152AB}"/>
              </a:ext>
            </a:extLst>
          </p:cNvPr>
          <p:cNvSpPr/>
          <p:nvPr/>
        </p:nvSpPr>
        <p:spPr>
          <a:xfrm>
            <a:off x="391807" y="5351304"/>
            <a:ext cx="11464832" cy="11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기존 배달 앱의 경우 운영 회사에서 돈을 받아서 정산하는 시스템이기 때문에 현 상황에서 구현 어려움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  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차선책으로 배달 앱과 유사한 방식으로 추천한 음식들 실제 구매 횟수 및 추천 서비스 구현으로 변경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1488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688283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개선 방안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A3B869B-2B0C-6F45-9BEB-F50BC7CD0263}"/>
              </a:ext>
            </a:extLst>
          </p:cNvPr>
          <p:cNvSpPr/>
          <p:nvPr/>
        </p:nvSpPr>
        <p:spPr>
          <a:xfrm>
            <a:off x="391807" y="980728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1.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음식점 데이터베이스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3476E5-1F80-7C4B-84DF-966AE267B296}"/>
              </a:ext>
            </a:extLst>
          </p:cNvPr>
          <p:cNvSpPr/>
          <p:nvPr/>
        </p:nvSpPr>
        <p:spPr>
          <a:xfrm>
            <a:off x="391807" y="1538959"/>
            <a:ext cx="11464832" cy="74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직접 음식점들의 등록을 받아 음식점 데이터베이스를 구축해 나갈 계획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CustomShape 3">
            <a:extLst>
              <a:ext uri="{FF2B5EF4-FFF2-40B4-BE49-F238E27FC236}">
                <a16:creationId xmlns:a16="http://schemas.microsoft.com/office/drawing/2014/main" id="{0701D761-A3C4-C64A-9985-FD5D304F5301}"/>
              </a:ext>
            </a:extLst>
          </p:cNvPr>
          <p:cNvSpPr/>
          <p:nvPr/>
        </p:nvSpPr>
        <p:spPr>
          <a:xfrm>
            <a:off x="391807" y="2560066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음식 추천 개선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A17735-E537-C14C-8268-132BD4F695C7}"/>
              </a:ext>
            </a:extLst>
          </p:cNvPr>
          <p:cNvSpPr/>
          <p:nvPr/>
        </p:nvSpPr>
        <p:spPr>
          <a:xfrm>
            <a:off x="391807" y="3118296"/>
            <a:ext cx="11464832" cy="1462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1)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감정 기반의 음식 추천 후 개인의 만족도 조사를 통해 추천 만족도 빅데이터를 형성 </a:t>
            </a:r>
            <a:endParaRPr lang="en-US" altLang="ko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타겟 층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배달 메뉴 트렌드 파악해 정확도 개선</a:t>
            </a:r>
            <a:endParaRPr lang="en-US" altLang="ko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2)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개인 맞춤형 데이터를 제공하는 만큼 시간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바이오 리듬 등을 고려한 알고리즘을 추가하여 정확도 개선</a:t>
            </a:r>
            <a:endParaRPr lang="ko-Kore-KR" altLang="ko-Kore-KR" kern="100" spc="-15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CustomShape 3">
            <a:extLst>
              <a:ext uri="{FF2B5EF4-FFF2-40B4-BE49-F238E27FC236}">
                <a16:creationId xmlns:a16="http://schemas.microsoft.com/office/drawing/2014/main" id="{E9E61AC4-2C5A-EB44-8044-ADBC58EFF893}"/>
              </a:ext>
            </a:extLst>
          </p:cNvPr>
          <p:cNvSpPr/>
          <p:nvPr/>
        </p:nvSpPr>
        <p:spPr>
          <a:xfrm>
            <a:off x="391807" y="4793073"/>
            <a:ext cx="11464832" cy="5582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3.</a:t>
            </a:r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결제 시스템 도입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EF6564-A1B1-9C4A-B77A-200D244152AB}"/>
              </a:ext>
            </a:extLst>
          </p:cNvPr>
          <p:cNvSpPr/>
          <p:nvPr/>
        </p:nvSpPr>
        <p:spPr>
          <a:xfrm>
            <a:off x="391807" y="5351304"/>
            <a:ext cx="11464832" cy="741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아임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포트와 같은 무료 결제 연동을 통한 결제 시스템을 구축하여 서비스 확대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4281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595309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기대효과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A3B869B-2B0C-6F45-9BEB-F50BC7CD0263}"/>
              </a:ext>
            </a:extLst>
          </p:cNvPr>
          <p:cNvSpPr/>
          <p:nvPr/>
        </p:nvSpPr>
        <p:spPr>
          <a:xfrm>
            <a:off x="1318995" y="1500176"/>
            <a:ext cx="1168058" cy="11692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1</a:t>
            </a:r>
            <a:endParaRPr sz="3200" dirty="0">
              <a:solidFill>
                <a:schemeClr val="bg1"/>
              </a:solidFill>
              <a:latin typeface="210 OmniGothicOTF 050" panose="02020503020101020101" pitchFamily="18" charset="-127"/>
              <a:ea typeface="210 OmniGothicOTF 050" panose="020205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33476E5-1F80-7C4B-84DF-966AE267B296}"/>
              </a:ext>
            </a:extLst>
          </p:cNvPr>
          <p:cNvSpPr/>
          <p:nvPr/>
        </p:nvSpPr>
        <p:spPr>
          <a:xfrm>
            <a:off x="2567608" y="1494866"/>
            <a:ext cx="8403875" cy="11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COVID-1</a:t>
            </a:r>
            <a:r>
              <a:rPr lang="en-US" altLang="ko-KR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확산으로 </a:t>
            </a:r>
            <a:r>
              <a:rPr lang="ko-KR" altLang="en-US" kern="10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비대면이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일상화되면서 집에서 안전하게 먹을 수 있는 배달음식 수요 증가에 따라 사용자 유입 예상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0" name="CustomShape 3">
            <a:extLst>
              <a:ext uri="{FF2B5EF4-FFF2-40B4-BE49-F238E27FC236}">
                <a16:creationId xmlns:a16="http://schemas.microsoft.com/office/drawing/2014/main" id="{4874A7BF-91A4-5549-8E36-A9A0647794A2}"/>
              </a:ext>
            </a:extLst>
          </p:cNvPr>
          <p:cNvSpPr/>
          <p:nvPr/>
        </p:nvSpPr>
        <p:spPr>
          <a:xfrm>
            <a:off x="1325600" y="3275703"/>
            <a:ext cx="1170000" cy="117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2</a:t>
            </a:r>
            <a:endParaRPr sz="3200" dirty="0">
              <a:solidFill>
                <a:schemeClr val="bg1"/>
              </a:solidFill>
              <a:latin typeface="210 OmniGothicOTF 050" panose="02020503020101020101" pitchFamily="18" charset="-127"/>
              <a:ea typeface="210 OmniGothicOTF 050" panose="020205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F04E10-0211-F046-8496-905B6B6F6264}"/>
              </a:ext>
            </a:extLst>
          </p:cNvPr>
          <p:cNvSpPr/>
          <p:nvPr/>
        </p:nvSpPr>
        <p:spPr>
          <a:xfrm>
            <a:off x="2567608" y="3277667"/>
            <a:ext cx="8403875" cy="1144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기존 배달 앱 기능에 ‘</a:t>
            </a:r>
            <a:r>
              <a:rPr lang="ko-KR" altLang="en-US" kern="10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감정’이라는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 err="1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차별점을</a:t>
            </a:r>
            <a:r>
              <a:rPr lang="ko-KR" altLang="en-US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제공하여 음식 메뉴 선정에 새로운 기준을 부여할 수 있고 사용자의 흥미를 끌 것으로 기대됨</a:t>
            </a:r>
            <a:endParaRPr lang="ko-Kore-KR" altLang="ko-Kore-KR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7AA9666B-8AF5-3347-9829-F650A11F9BA0}"/>
              </a:ext>
            </a:extLst>
          </p:cNvPr>
          <p:cNvSpPr/>
          <p:nvPr/>
        </p:nvSpPr>
        <p:spPr>
          <a:xfrm>
            <a:off x="1325600" y="5060467"/>
            <a:ext cx="1170000" cy="117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3</a:t>
            </a:r>
            <a:endParaRPr sz="3200" dirty="0">
              <a:solidFill>
                <a:schemeClr val="bg1"/>
              </a:solidFill>
              <a:latin typeface="210 OmniGothicOTF 050" panose="02020503020101020101" pitchFamily="18" charset="-127"/>
              <a:ea typeface="210 OmniGothicOTF 050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B05774-50A8-2543-B750-8EA502A144FE}"/>
              </a:ext>
            </a:extLst>
          </p:cNvPr>
          <p:cNvSpPr/>
          <p:nvPr/>
        </p:nvSpPr>
        <p:spPr>
          <a:xfrm>
            <a:off x="2567608" y="5060467"/>
            <a:ext cx="8403875" cy="117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kern="0" dirty="0">
                <a:solidFill>
                  <a:sysClr val="windowText" lastClr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실제로 사용자가 먹은 음식이 사용자의 기분에 큰 영향을 미치므로</a:t>
            </a:r>
            <a:r>
              <a:rPr lang="en-US" altLang="ko-KR" kern="0" dirty="0">
                <a:solidFill>
                  <a:sysClr val="windowText" lastClr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kern="0" dirty="0">
                <a:solidFill>
                  <a:sysClr val="windowText" lastClr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추천된 음식을 주문해 먹음으로써 기분이 개선되는 효과를 누릴 것으로 예상</a:t>
            </a:r>
            <a:endParaRPr lang="ko-Kore-KR" altLang="ko-Kore-KR" kern="100" dirty="0">
              <a:solidFill>
                <a:sysClr val="windowText" lastClr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9163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688283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시연 영상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pic>
        <p:nvPicPr>
          <p:cNvPr id="2" name="시연영상" descr="시연영상">
            <a:hlinkClick r:id="" action="ppaction://media"/>
            <a:extLst>
              <a:ext uri="{FF2B5EF4-FFF2-40B4-BE49-F238E27FC236}">
                <a16:creationId xmlns:a16="http://schemas.microsoft.com/office/drawing/2014/main" id="{C115ABAE-A6A4-804C-B037-458A40A447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5510" y="1300820"/>
            <a:ext cx="9160030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5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7C63AE0-95C5-F34E-B632-B936CCC14DF8}"/>
              </a:ext>
            </a:extLst>
          </p:cNvPr>
          <p:cNvSpPr txBox="1"/>
          <p:nvPr/>
        </p:nvSpPr>
        <p:spPr>
          <a:xfrm>
            <a:off x="4745310" y="3075057"/>
            <a:ext cx="2701381" cy="707886"/>
          </a:xfrm>
          <a:prstGeom prst="rect">
            <a:avLst/>
          </a:prstGeom>
          <a:solidFill>
            <a:srgbClr val="F4F4F3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400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감사합니다</a:t>
            </a:r>
            <a:endParaRPr kumimoji="1" lang="ko-Kore-KR" altLang="en-US" sz="40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60687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사람, 실내, 그룹, 사람들이(가) 표시된 사진&#10;&#10;자동 생성된 설명">
            <a:extLst>
              <a:ext uri="{FF2B5EF4-FFF2-40B4-BE49-F238E27FC236}">
                <a16:creationId xmlns:a16="http://schemas.microsoft.com/office/drawing/2014/main" id="{F587450E-C2E9-DD42-B75A-D0A8D147F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7" t="1578" r="8677" b="15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756CE8-C933-3D49-95BA-46C2C87E9300}"/>
              </a:ext>
            </a:extLst>
          </p:cNvPr>
          <p:cNvSpPr txBox="1"/>
          <p:nvPr/>
        </p:nvSpPr>
        <p:spPr>
          <a:xfrm>
            <a:off x="568137" y="1916832"/>
            <a:ext cx="124264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양수환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99EFB-1176-7C41-A963-1DF9E6627758}"/>
              </a:ext>
            </a:extLst>
          </p:cNvPr>
          <p:cNvSpPr txBox="1"/>
          <p:nvPr/>
        </p:nvSpPr>
        <p:spPr>
          <a:xfrm>
            <a:off x="2736644" y="2110345"/>
            <a:ext cx="124264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한길영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D40E9-9B2B-8947-BCCF-AEC7A55C2A65}"/>
              </a:ext>
            </a:extLst>
          </p:cNvPr>
          <p:cNvSpPr txBox="1"/>
          <p:nvPr/>
        </p:nvSpPr>
        <p:spPr>
          <a:xfrm>
            <a:off x="4958407" y="2178442"/>
            <a:ext cx="12426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노선호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8EFCC4-BBAB-4E45-83B6-DAA632EE5806}"/>
              </a:ext>
            </a:extLst>
          </p:cNvPr>
          <p:cNvSpPr txBox="1"/>
          <p:nvPr/>
        </p:nvSpPr>
        <p:spPr>
          <a:xfrm>
            <a:off x="7013591" y="2282890"/>
            <a:ext cx="12426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강민지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5A78A8-5D1F-9341-890C-9851E0434A88}"/>
              </a:ext>
            </a:extLst>
          </p:cNvPr>
          <p:cNvSpPr txBox="1"/>
          <p:nvPr/>
        </p:nvSpPr>
        <p:spPr>
          <a:xfrm>
            <a:off x="8752083" y="2086594"/>
            <a:ext cx="12426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성유기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7A5FE-CFB3-5F44-BF53-F9AFEABD5057}"/>
              </a:ext>
            </a:extLst>
          </p:cNvPr>
          <p:cNvSpPr txBox="1"/>
          <p:nvPr/>
        </p:nvSpPr>
        <p:spPr>
          <a:xfrm>
            <a:off x="10753986" y="2174979"/>
            <a:ext cx="12426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kumimoji="1" lang="ko-Kore-KR" altLang="en-US" sz="28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김한솔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D56EE-8225-8C45-BC4F-1B59FB6720A2}"/>
              </a:ext>
            </a:extLst>
          </p:cNvPr>
          <p:cNvSpPr txBox="1"/>
          <p:nvPr/>
        </p:nvSpPr>
        <p:spPr>
          <a:xfrm>
            <a:off x="391807" y="360020"/>
            <a:ext cx="1595309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 err="1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조원소개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9107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A7904B-71FA-794A-B079-2922B94B776D}"/>
              </a:ext>
            </a:extLst>
          </p:cNvPr>
          <p:cNvSpPr txBox="1"/>
          <p:nvPr/>
        </p:nvSpPr>
        <p:spPr>
          <a:xfrm>
            <a:off x="3550271" y="2415882"/>
            <a:ext cx="50914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매일매일 고민하는 최고의 난제</a:t>
            </a:r>
            <a:endParaRPr kumimoji="1" lang="ko-Kore-KR" alt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1E5F8A-81BB-4745-88E9-9ACD988B3402}"/>
              </a:ext>
            </a:extLst>
          </p:cNvPr>
          <p:cNvSpPr txBox="1"/>
          <p:nvPr/>
        </p:nvSpPr>
        <p:spPr>
          <a:xfrm>
            <a:off x="3583599" y="3185100"/>
            <a:ext cx="5064207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r>
              <a:rPr kumimoji="1" lang="ko-Kore-KR" altLang="en-US" sz="6600" dirty="0"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오늘</a:t>
            </a:r>
            <a:r>
              <a:rPr kumimoji="1" lang="ko-KR" altLang="en-US" sz="6600" dirty="0"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 </a:t>
            </a:r>
            <a:r>
              <a:rPr kumimoji="1" lang="ko-KR" altLang="en-US" sz="6600" dirty="0" err="1"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뭐먹지</a:t>
            </a:r>
            <a:r>
              <a:rPr kumimoji="1" lang="en-US" altLang="ko-KR" sz="6600" dirty="0">
                <a:latin typeface="210 OmniGothicOTF 050" panose="02020503020101020101" pitchFamily="18" charset="-127"/>
                <a:ea typeface="210 OmniGothicOTF 050" panose="02020503020101020101" pitchFamily="18" charset="-127"/>
              </a:rPr>
              <a:t>?</a:t>
            </a:r>
            <a:endParaRPr kumimoji="1" lang="ko-Kore-KR" altLang="en-US" sz="6600" dirty="0">
              <a:latin typeface="210 OmniGothicOTF 050" panose="02020503020101020101" pitchFamily="18" charset="-127"/>
              <a:ea typeface="210 OmniGothicOTF 050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45BDB2B-CF2E-594F-B22E-572BD24197A6}"/>
              </a:ext>
            </a:extLst>
          </p:cNvPr>
          <p:cNvSpPr/>
          <p:nvPr/>
        </p:nvSpPr>
        <p:spPr>
          <a:xfrm>
            <a:off x="0" y="5893724"/>
            <a:ext cx="12191999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우리가 평균적으로 일주일에 </a:t>
            </a:r>
            <a:r>
              <a:rPr lang="en-US" altLang="ko-KR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20</a:t>
            </a:r>
            <a:r>
              <a:rPr lang="ko-KR" altLang="en-US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번 이상의 식사를 하는데 ‘오늘 </a:t>
            </a:r>
            <a:r>
              <a:rPr lang="ko-KR" altLang="en-US" sz="2000" dirty="0" err="1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뭐먹지</a:t>
            </a:r>
            <a:r>
              <a:rPr lang="en-US" altLang="ko-KR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?</a:t>
            </a:r>
            <a:r>
              <a:rPr lang="ko-KR" altLang="en-US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’ 고민 빈도는 생각보다 많다</a:t>
            </a:r>
            <a:r>
              <a:rPr lang="en-US" altLang="ko-KR" sz="20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.</a:t>
            </a:r>
            <a:endParaRPr lang="ko-KR" altLang="en-US" sz="20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F505ED5-0D4D-664B-8AFF-43508849E8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8285011"/>
              </p:ext>
            </p:extLst>
          </p:nvPr>
        </p:nvGraphicFramePr>
        <p:xfrm>
          <a:off x="47328" y="1753094"/>
          <a:ext cx="5551533" cy="3058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8635AD95-7396-A64E-9F5A-B07AC4258743}"/>
              </a:ext>
            </a:extLst>
          </p:cNvPr>
          <p:cNvSpPr/>
          <p:nvPr/>
        </p:nvSpPr>
        <p:spPr>
          <a:xfrm>
            <a:off x="632782" y="1430266"/>
            <a:ext cx="468429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&lt;19</a:t>
            </a:r>
            <a:r>
              <a:rPr lang="ko-KR" altLang="en-US" sz="1500" dirty="0" err="1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세이상</a:t>
            </a:r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남녀 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4,624</a:t>
            </a:r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명을 대상으로 하루 식사 횟수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500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AD8D9D9-7065-7144-B53B-EA321EB92A5D}"/>
              </a:ext>
            </a:extLst>
          </p:cNvPr>
          <p:cNvSpPr/>
          <p:nvPr/>
        </p:nvSpPr>
        <p:spPr>
          <a:xfrm>
            <a:off x="8040216" y="5093120"/>
            <a:ext cx="39901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출처 </a:t>
            </a:r>
            <a:r>
              <a:rPr lang="en-US" altLang="ko-KR" sz="11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:</a:t>
            </a:r>
            <a:r>
              <a:rPr lang="ko-KR" altLang="en-US" sz="11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lang="ko-KR" altLang="en-US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국민건강영양조사</a:t>
            </a:r>
            <a:r>
              <a:rPr lang="en-US" altLang="ko-KR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</a:t>
            </a:r>
            <a:r>
              <a:rPr lang="ko-KR" altLang="en-US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서울대학교병원 가정의학과 연구팀</a:t>
            </a:r>
            <a:r>
              <a:rPr lang="en-US" altLang="ko-KR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)</a:t>
            </a:r>
            <a:endParaRPr lang="ko-Kore-KR" altLang="en-US" sz="1100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1702710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추진 배경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9C86263C-46C9-394D-9910-FFACFFE20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592578"/>
              </p:ext>
            </p:extLst>
          </p:nvPr>
        </p:nvGraphicFramePr>
        <p:xfrm>
          <a:off x="6132404" y="1727645"/>
          <a:ext cx="4767655" cy="349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17D275-799B-6C45-9A1C-C23DA7D39ED8}"/>
              </a:ext>
            </a:extLst>
          </p:cNvPr>
          <p:cNvSpPr/>
          <p:nvPr/>
        </p:nvSpPr>
        <p:spPr>
          <a:xfrm>
            <a:off x="5490404" y="1430265"/>
            <a:ext cx="605165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&lt;19</a:t>
            </a:r>
            <a:r>
              <a:rPr lang="ko-KR" altLang="en-US" sz="1500" dirty="0" err="1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세이상</a:t>
            </a:r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남녀 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3689</a:t>
            </a:r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명을 대상으로 평소 </a:t>
            </a:r>
            <a:r>
              <a:rPr lang="ko-KR" altLang="en-US" sz="1500" dirty="0" err="1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결정장애를</a:t>
            </a:r>
            <a:r>
              <a:rPr lang="ko-KR" altLang="en-US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절감하는 상황</a:t>
            </a:r>
            <a:r>
              <a:rPr lang="en-US" altLang="ko-KR" sz="15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500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B1345C-C746-9A45-9574-7396AEAC7702}"/>
              </a:ext>
            </a:extLst>
          </p:cNvPr>
          <p:cNvSpPr/>
          <p:nvPr/>
        </p:nvSpPr>
        <p:spPr>
          <a:xfrm>
            <a:off x="8616280" y="3334789"/>
            <a:ext cx="19319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음식 메뉴를 선택할 때</a:t>
            </a:r>
            <a:endParaRPr lang="ko-Kore-KR" altLang="en-US" sz="1400"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3680816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주요 맛집 추천 서비스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C85C5159-35BC-3748-9E3A-82EFE2EAEE19}"/>
              </a:ext>
            </a:extLst>
          </p:cNvPr>
          <p:cNvSpPr/>
          <p:nvPr/>
        </p:nvSpPr>
        <p:spPr>
          <a:xfrm>
            <a:off x="391807" y="1268760"/>
            <a:ext cx="365012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스마트 </a:t>
            </a: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어라운드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네이버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)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1CBBB7-3B51-1A44-B661-3E335340D812}"/>
              </a:ext>
            </a:extLst>
          </p:cNvPr>
          <p:cNvSpPr/>
          <p:nvPr/>
        </p:nvSpPr>
        <p:spPr>
          <a:xfrm>
            <a:off x="391807" y="1942940"/>
            <a:ext cx="3650128" cy="141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네이버 지도의 내 위치 주변 추천</a:t>
            </a:r>
            <a:endParaRPr lang="en-US" altLang="ko-KR" dirty="0">
              <a:solidFill>
                <a:srgbClr val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일 평균 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85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만 명 이용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17" name="CustomShape 3">
            <a:extLst>
              <a:ext uri="{FF2B5EF4-FFF2-40B4-BE49-F238E27FC236}">
                <a16:creationId xmlns:a16="http://schemas.microsoft.com/office/drawing/2014/main" id="{6DAEDEDB-2F2A-2749-B11D-7B98E293EF6B}"/>
              </a:ext>
            </a:extLst>
          </p:cNvPr>
          <p:cNvSpPr/>
          <p:nvPr/>
        </p:nvSpPr>
        <p:spPr>
          <a:xfrm>
            <a:off x="4273650" y="1268760"/>
            <a:ext cx="365012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카카오맵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맛집 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카카오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)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539B70-BEC1-AA43-94CC-D93FF1897514}"/>
              </a:ext>
            </a:extLst>
          </p:cNvPr>
          <p:cNvSpPr/>
          <p:nvPr/>
        </p:nvSpPr>
        <p:spPr>
          <a:xfrm>
            <a:off x="4273650" y="1942940"/>
            <a:ext cx="3650128" cy="141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모임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데이트 등 </a:t>
            </a:r>
            <a:r>
              <a:rPr lang="ko-KR" altLang="en-US" dirty="0" err="1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목적별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장소 추천</a:t>
            </a:r>
            <a:endParaRPr lang="en-US" altLang="ko-KR" dirty="0">
              <a:solidFill>
                <a:srgbClr val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/>
            <a:r>
              <a:rPr lang="en-US" altLang="ko-Kore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TV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출연 장소 추천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19" name="CustomShape 3">
            <a:extLst>
              <a:ext uri="{FF2B5EF4-FFF2-40B4-BE49-F238E27FC236}">
                <a16:creationId xmlns:a16="http://schemas.microsoft.com/office/drawing/2014/main" id="{467FD3AB-9E49-CE49-BDC7-C9DAC1E67398}"/>
              </a:ext>
            </a:extLst>
          </p:cNvPr>
          <p:cNvSpPr/>
          <p:nvPr/>
        </p:nvSpPr>
        <p:spPr>
          <a:xfrm>
            <a:off x="8155493" y="1268760"/>
            <a:ext cx="365012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T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맵 </a:t>
            </a: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미식로드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(SK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텔레콤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)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1E02A1-C80C-3444-ADE1-C81342F8B652}"/>
              </a:ext>
            </a:extLst>
          </p:cNvPr>
          <p:cNvSpPr/>
          <p:nvPr/>
        </p:nvSpPr>
        <p:spPr>
          <a:xfrm>
            <a:off x="8155493" y="1942940"/>
            <a:ext cx="3650128" cy="141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1,800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만 명 이용 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T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맵 기반 추천</a:t>
            </a:r>
            <a:endParaRPr lang="en-US" altLang="ko-KR" dirty="0">
              <a:solidFill>
                <a:srgbClr val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지역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성별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나이 등 개인화 추천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21" name="CustomShape 3">
            <a:extLst>
              <a:ext uri="{FF2B5EF4-FFF2-40B4-BE49-F238E27FC236}">
                <a16:creationId xmlns:a16="http://schemas.microsoft.com/office/drawing/2014/main" id="{C779BBB9-79C4-7A42-8E84-6A8F6E95ACFD}"/>
              </a:ext>
            </a:extLst>
          </p:cNvPr>
          <p:cNvSpPr/>
          <p:nvPr/>
        </p:nvSpPr>
        <p:spPr>
          <a:xfrm>
            <a:off x="2351584" y="4365104"/>
            <a:ext cx="365012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망고플레이트 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여기어때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)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878ECF-1190-D247-B63F-1B2298D0B1C2}"/>
              </a:ext>
            </a:extLst>
          </p:cNvPr>
          <p:cNvSpPr/>
          <p:nvPr/>
        </p:nvSpPr>
        <p:spPr>
          <a:xfrm>
            <a:off x="2351584" y="5039284"/>
            <a:ext cx="3650128" cy="141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사용자 리뷰 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70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만 건 보유</a:t>
            </a:r>
            <a:endParaRPr lang="en-US" altLang="ko-KR" dirty="0">
              <a:solidFill>
                <a:srgbClr val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/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‘</a:t>
            </a:r>
            <a:r>
              <a:rPr lang="ko-KR" altLang="en-US" dirty="0" err="1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인기맛집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N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선</a:t>
            </a:r>
            <a:r>
              <a:rPr lang="en-US" altLang="ko-KR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’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등 소개 다수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23" name="CustomShape 3">
            <a:extLst>
              <a:ext uri="{FF2B5EF4-FFF2-40B4-BE49-F238E27FC236}">
                <a16:creationId xmlns:a16="http://schemas.microsoft.com/office/drawing/2014/main" id="{98CB8EE9-1571-8D47-A594-0DB4D2C51CCB}"/>
              </a:ext>
            </a:extLst>
          </p:cNvPr>
          <p:cNvSpPr/>
          <p:nvPr/>
        </p:nvSpPr>
        <p:spPr>
          <a:xfrm>
            <a:off x="6211679" y="4365104"/>
            <a:ext cx="3650128" cy="6500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식신</a:t>
            </a:r>
            <a:r>
              <a:rPr lang="ko-KR" altLang="en-US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(</a:t>
            </a:r>
            <a:r>
              <a:rPr lang="ko-KR" altLang="en-US" dirty="0" err="1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식신</a:t>
            </a:r>
            <a:r>
              <a:rPr lang="en-US" altLang="ko-KR" dirty="0">
                <a:solidFill>
                  <a:srgbClr val="FFFFFF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)</a:t>
            </a:r>
            <a:endParaRPr dirty="0"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03F697-6833-9E4F-8793-7D928864601C}"/>
              </a:ext>
            </a:extLst>
          </p:cNvPr>
          <p:cNvSpPr/>
          <p:nvPr/>
        </p:nvSpPr>
        <p:spPr>
          <a:xfrm>
            <a:off x="6211679" y="5039284"/>
            <a:ext cx="3650128" cy="14140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anchor="ctr">
            <a:no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사용자 리뷰 </a:t>
            </a:r>
            <a:r>
              <a:rPr lang="ko-KR" altLang="en-US" dirty="0" err="1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별점으로</a:t>
            </a:r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확인 가능</a:t>
            </a:r>
            <a:endParaRPr lang="en-US" altLang="ko-KR" dirty="0">
              <a:solidFill>
                <a:srgbClr val="000000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음성 검색어로 장소 결과 표출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B682A3-FFE4-1942-A029-CF2EE9052A23}"/>
              </a:ext>
            </a:extLst>
          </p:cNvPr>
          <p:cNvSpPr/>
          <p:nvPr/>
        </p:nvSpPr>
        <p:spPr>
          <a:xfrm>
            <a:off x="0" y="3429000"/>
            <a:ext cx="12192000" cy="842652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그러나</a:t>
            </a:r>
            <a:r>
              <a:rPr lang="en-US" altLang="ko-KR" sz="28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,</a:t>
            </a:r>
            <a:r>
              <a:rPr lang="ko-KR" altLang="en-US" sz="28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사람의 감정은 고려하지 않는다</a:t>
            </a:r>
            <a:r>
              <a:rPr lang="en-US" altLang="ko-KR" sz="28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.</a:t>
            </a:r>
            <a:endParaRPr lang="ko-KR" altLang="en-US" sz="2800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3" name="그래픽 2" descr="슬픈 표정(윤곽선) 윤곽선">
            <a:extLst>
              <a:ext uri="{FF2B5EF4-FFF2-40B4-BE49-F238E27FC236}">
                <a16:creationId xmlns:a16="http://schemas.microsoft.com/office/drawing/2014/main" id="{90FA7AAD-8ED1-834E-BA1B-E7F323C07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2613" y="3506825"/>
            <a:ext cx="687003" cy="687003"/>
          </a:xfrm>
          <a:prstGeom prst="rect">
            <a:avLst/>
          </a:prstGeom>
        </p:spPr>
      </p:pic>
      <p:pic>
        <p:nvPicPr>
          <p:cNvPr id="5" name="그래픽 4" descr="웃는 얼굴(윤곽선) 윤곽선">
            <a:extLst>
              <a:ext uri="{FF2B5EF4-FFF2-40B4-BE49-F238E27FC236}">
                <a16:creationId xmlns:a16="http://schemas.microsoft.com/office/drawing/2014/main" id="{C2D2C8C9-99DA-F643-8857-66408CD3C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52384" y="3506825"/>
            <a:ext cx="687003" cy="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002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6" y="360020"/>
            <a:ext cx="1743754" cy="523220"/>
          </a:xfrm>
          <a:prstGeom prst="rect">
            <a:avLst/>
          </a:prstGeom>
          <a:solidFill>
            <a:srgbClr val="F4F4F3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논문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요약</a:t>
            </a:r>
            <a:endParaRPr kumimoji="1" lang="ko-Kore-KR" altLang="en-US" sz="2800" dirty="0">
              <a:solidFill>
                <a:srgbClr val="002060"/>
              </a:solidFill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4FEE1F-9CA1-D34C-80D2-9E6796DBA446}"/>
              </a:ext>
            </a:extLst>
          </p:cNvPr>
          <p:cNvGrpSpPr/>
          <p:nvPr/>
        </p:nvGrpSpPr>
        <p:grpSpPr>
          <a:xfrm>
            <a:off x="391806" y="1381791"/>
            <a:ext cx="11640598" cy="1189367"/>
            <a:chOff x="391806" y="1092914"/>
            <a:chExt cx="11640598" cy="1189367"/>
          </a:xfrm>
        </p:grpSpPr>
        <p:sp>
          <p:nvSpPr>
            <p:cNvPr id="16" name="CustomShape 3">
              <a:extLst>
                <a:ext uri="{FF2B5EF4-FFF2-40B4-BE49-F238E27FC236}">
                  <a16:creationId xmlns:a16="http://schemas.microsoft.com/office/drawing/2014/main" id="{3AEC84F1-5009-2D42-B534-247DFD8883C2}"/>
                </a:ext>
              </a:extLst>
            </p:cNvPr>
            <p:cNvSpPr/>
            <p:nvPr/>
          </p:nvSpPr>
          <p:spPr>
            <a:xfrm>
              <a:off x="391806" y="1092914"/>
              <a:ext cx="11608849" cy="927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600">
              <a:noFill/>
            </a:ln>
          </p:spPr>
          <p:txBody>
            <a:bodyPr lIns="90000" tIns="45000" rIns="90000" bIns="45000" anchor="ctr"/>
            <a:lstStyle/>
            <a:p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"</a:t>
              </a:r>
              <a:r>
                <a:rPr lang="en" altLang="ko-Kore-KR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Kruskal-Wallis </a:t>
              </a:r>
              <a:r>
                <a:rPr lang="ko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검정</a:t>
              </a:r>
              <a:r>
                <a:rPr lang="en-US" altLang="ko-KR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,</a:t>
              </a:r>
              <a:r>
                <a:rPr lang="ko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 분산분석</a:t>
              </a:r>
              <a:r>
                <a:rPr lang="en-US" altLang="ko-KR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(</a:t>
              </a:r>
              <a:r>
                <a:rPr lang="en" altLang="ko-Kore-KR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one-way</a:t>
              </a:r>
              <a:r>
                <a:rPr lang="ko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 </a:t>
              </a:r>
              <a:r>
                <a:rPr lang="en" altLang="ko-Kore-KR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ANOVA)</a:t>
              </a:r>
              <a:r>
                <a:rPr lang="ko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을 진행한 결과 </a:t>
              </a:r>
              <a:endParaRPr lang="en-US" altLang="ko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endParaRPr>
            </a:p>
            <a:p>
              <a:pPr algn="r"/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기쁨, 슬픔, 즐거움, 분노, 편안함 및 우울의 감정에 따라 음식 선호에 차이가 있는 것으로 나타났다. "</a:t>
              </a: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F4D9BA0-C22C-084F-AAF0-67E1CB4BD2BC}"/>
                </a:ext>
              </a:extLst>
            </p:cNvPr>
            <p:cNvSpPr/>
            <p:nvPr/>
          </p:nvSpPr>
          <p:spPr>
            <a:xfrm>
              <a:off x="5936404" y="2020671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(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: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 </a:t>
              </a:r>
              <a:r>
                <a:rPr lang="ko-Kore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지각된 감정이 음식 선호와 레스토랑 선택에 미치는 영향, 이은영, 2008, 이화여자대학교</a:t>
              </a:r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)</a:t>
              </a:r>
              <a:endParaRPr lang="ko-Kore-KR" altLang="en-US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08C1FE-1D40-0A43-A84E-F024849D3568}"/>
              </a:ext>
            </a:extLst>
          </p:cNvPr>
          <p:cNvGrpSpPr/>
          <p:nvPr/>
        </p:nvGrpSpPr>
        <p:grpSpPr>
          <a:xfrm>
            <a:off x="391806" y="3154336"/>
            <a:ext cx="11640598" cy="1203655"/>
            <a:chOff x="391806" y="2493089"/>
            <a:chExt cx="11640598" cy="1203655"/>
          </a:xfrm>
        </p:grpSpPr>
        <p:sp>
          <p:nvSpPr>
            <p:cNvPr id="18" name="CustomShape 3">
              <a:extLst>
                <a:ext uri="{FF2B5EF4-FFF2-40B4-BE49-F238E27FC236}">
                  <a16:creationId xmlns:a16="http://schemas.microsoft.com/office/drawing/2014/main" id="{0DB19C9F-E7FA-BF4D-84C5-67EA163AF526}"/>
                </a:ext>
              </a:extLst>
            </p:cNvPr>
            <p:cNvSpPr/>
            <p:nvPr/>
          </p:nvSpPr>
          <p:spPr>
            <a:xfrm>
              <a:off x="391806" y="2493089"/>
              <a:ext cx="11608849" cy="927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600">
              <a:noFill/>
            </a:ln>
          </p:spPr>
          <p:txBody>
            <a:bodyPr lIns="90000" tIns="45000" rIns="90000" bIns="45000" anchor="ctr"/>
            <a:lstStyle/>
            <a:p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"감정상태와 선호하는 음식에 대해 조사하였고, 슬플때 대개 우유를 마시려고 하고</a:t>
              </a:r>
              <a:endParaRPr lang="en-US" altLang="ko-Kore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endParaRPr>
            </a:p>
            <a:p>
              <a:pPr algn="r"/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지루할 때 많은 양을 먹으려 하거나 좌절감을 느낄때는 고열량의 디저트를 먹으려고 한다고 보고하였다."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C12956-9D90-EF4B-8A7C-24E990D13F7F}"/>
                </a:ext>
              </a:extLst>
            </p:cNvPr>
            <p:cNvSpPr/>
            <p:nvPr/>
          </p:nvSpPr>
          <p:spPr>
            <a:xfrm>
              <a:off x="5936404" y="3435134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(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: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 </a:t>
              </a:r>
              <a:r>
                <a:rPr lang="en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Lyman B.1989.A psychology </a:t>
              </a:r>
              <a:r>
                <a:rPr lang="en" altLang="ko-Kore-KR" sz="1100" dirty="0" err="1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offood</a:t>
              </a:r>
              <a:r>
                <a:rPr lang="en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 ;more than a </a:t>
              </a:r>
              <a:r>
                <a:rPr lang="en" altLang="ko-Kore-KR" sz="1100" dirty="0" err="1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matteroftaste.aviBook</a:t>
              </a:r>
              <a:r>
                <a:rPr lang="en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. USA</a:t>
              </a:r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)</a:t>
              </a:r>
              <a:endParaRPr lang="ko-Kore-KR" altLang="en-US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F609E96-7D99-4F42-9F85-AEF291E274A8}"/>
              </a:ext>
            </a:extLst>
          </p:cNvPr>
          <p:cNvGrpSpPr/>
          <p:nvPr/>
        </p:nvGrpSpPr>
        <p:grpSpPr>
          <a:xfrm>
            <a:off x="391806" y="4941168"/>
            <a:ext cx="11640598" cy="1203655"/>
            <a:chOff x="391806" y="4036139"/>
            <a:chExt cx="11640598" cy="1203655"/>
          </a:xfrm>
        </p:grpSpPr>
        <p:sp>
          <p:nvSpPr>
            <p:cNvPr id="20" name="CustomShape 3">
              <a:extLst>
                <a:ext uri="{FF2B5EF4-FFF2-40B4-BE49-F238E27FC236}">
                  <a16:creationId xmlns:a16="http://schemas.microsoft.com/office/drawing/2014/main" id="{FD6F2195-7C7C-A449-B519-03EF9DCFB0ED}"/>
                </a:ext>
              </a:extLst>
            </p:cNvPr>
            <p:cNvSpPr/>
            <p:nvPr/>
          </p:nvSpPr>
          <p:spPr>
            <a:xfrm>
              <a:off x="391806" y="4036139"/>
              <a:ext cx="11608849" cy="92775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600">
              <a:noFill/>
            </a:ln>
          </p:spPr>
          <p:txBody>
            <a:bodyPr lIns="90000" tIns="45000" rIns="90000" bIns="45000" anchor="ctr"/>
            <a:lstStyle/>
            <a:p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"스트레스나 우울한 감정을 해소하기 위해 위안을 주는 </a:t>
              </a:r>
              <a:endParaRPr lang="en-US" altLang="ko-Kore-KR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endParaRPr>
            </a:p>
            <a:p>
              <a:pPr algn="r"/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컴포트</a:t>
              </a:r>
              <a:r>
                <a:rPr lang="ko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 </a:t>
              </a:r>
              <a:r>
                <a:rPr lang="ko-KR" altLang="en-US" dirty="0" err="1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푸드</a:t>
              </a:r>
              <a:r>
                <a:rPr lang="ko-Kore-KR" altLang="en-US" dirty="0">
                  <a:solidFill>
                    <a:schemeClr val="bg1"/>
                  </a:solidFill>
                  <a:latin typeface="210 OmniGothicOTF 030" panose="02020503020101020101" pitchFamily="18" charset="-127"/>
                  <a:ea typeface="210 OmniGothicOTF 030" panose="02020503020101020101" pitchFamily="18" charset="-127"/>
                </a:rPr>
                <a:t>(기쁨ㆍ안정을 주거나 슬프거나 아플 때 감정별 상황별로 찾게 되는 음식)를 찾는 사람들이 많다"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708237E-3CF0-8242-90A5-9E07534817DD}"/>
                </a:ext>
              </a:extLst>
            </p:cNvPr>
            <p:cNvSpPr/>
            <p:nvPr/>
          </p:nvSpPr>
          <p:spPr>
            <a:xfrm>
              <a:off x="4439816" y="4978184"/>
              <a:ext cx="7592588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(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출처 </a:t>
              </a:r>
              <a:r>
                <a:rPr lang="en-US" altLang="ko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:</a:t>
              </a:r>
              <a:r>
                <a:rPr lang="ko-KR" altLang="en-US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 </a:t>
              </a:r>
              <a:r>
                <a:rPr lang="en-US" altLang="ko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(</a:t>
              </a:r>
              <a:r>
                <a:rPr lang="en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ChristensenL,BrooksA.2006.ChangingFoodPreferenceasaFunctionofMood.TheJournalofPsychology,140</a:t>
              </a:r>
              <a:r>
                <a:rPr lang="en-US" altLang="ko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)</a:t>
              </a:r>
              <a:r>
                <a:rPr lang="en-US" altLang="ko-Kore-KR" sz="1100" dirty="0">
                  <a:solidFill>
                    <a:schemeClr val="bg1"/>
                  </a:solidFill>
                  <a:latin typeface="210 OmniGothicOTF 020" panose="02020503020101020101" pitchFamily="18" charset="-127"/>
                  <a:ea typeface="210 OmniGothicOTF 020" panose="02020503020101020101" pitchFamily="18" charset="-127"/>
                </a:rPr>
                <a:t>)</a:t>
              </a:r>
              <a:endParaRPr lang="ko-Kore-KR" altLang="en-US" sz="1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38092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2815194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논문 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&amp;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설문조사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A1B12FC-AE0E-3D49-BB4B-85A154BE9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154108"/>
              </p:ext>
            </p:extLst>
          </p:nvPr>
        </p:nvGraphicFramePr>
        <p:xfrm>
          <a:off x="391806" y="1606998"/>
          <a:ext cx="11464836" cy="153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06">
                  <a:extLst>
                    <a:ext uri="{9D8B030D-6E8A-4147-A177-3AD203B41FA5}">
                      <a16:colId xmlns:a16="http://schemas.microsoft.com/office/drawing/2014/main" val="107190956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3141673234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2039821232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286024945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4044640389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1922846"/>
                    </a:ext>
                  </a:extLst>
                </a:gridCol>
              </a:tblGrid>
              <a:tr h="42948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</a:rPr>
                        <a:t>기쁨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슬픔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즐거움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분노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편안함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우울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997306"/>
                  </a:ext>
                </a:extLst>
              </a:tr>
              <a:tr h="110448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피자와 스파게티</a:t>
                      </a:r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찌개 및 백반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피자와 스파게티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분식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매운 음식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분식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찜 및 </a:t>
                      </a:r>
                      <a:r>
                        <a:rPr lang="ko-KR" altLang="en-US" sz="1600" b="0" i="0" dirty="0" err="1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볶</a:t>
                      </a:r>
                      <a:r>
                        <a:rPr lang="ko-KR" altLang="ko-Kore-KR" sz="1600" b="0" i="0" dirty="0" err="1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음류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찌개 및 백반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초콜릿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음료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술</a:t>
                      </a:r>
                      <a:r>
                        <a:rPr lang="en-US" altLang="ko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아이스크림</a:t>
                      </a:r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  <a:p>
                      <a:pPr algn="ctr"/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251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B19B3C-4BE8-CD40-9360-934BAC9F8B97}"/>
              </a:ext>
            </a:extLst>
          </p:cNvPr>
          <p:cNvSpPr/>
          <p:nvPr/>
        </p:nvSpPr>
        <p:spPr>
          <a:xfrm>
            <a:off x="391806" y="1134079"/>
            <a:ext cx="8512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</a:t>
            </a:r>
            <a:r>
              <a:rPr lang="ko-Kore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지각된 감정이 음식 선호와 레스토랑 선택에 미치는 영향, 이은영, 2008, 이화여자대학교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600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1B207D-05D4-9A4D-8432-BD41FCC2C65D}"/>
              </a:ext>
            </a:extLst>
          </p:cNvPr>
          <p:cNvSpPr/>
          <p:nvPr/>
        </p:nvSpPr>
        <p:spPr>
          <a:xfrm>
            <a:off x="391806" y="3381458"/>
            <a:ext cx="6011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</a:t>
            </a:r>
            <a:r>
              <a:rPr lang="en-US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2030</a:t>
            </a:r>
            <a:r>
              <a:rPr lang="ko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대 남녀</a:t>
            </a:r>
            <a:r>
              <a:rPr lang="en-US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60</a:t>
            </a:r>
            <a:r>
              <a:rPr lang="ko-KR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명을 대상으로 감정에 따른 음식 선호도 조사 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600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94FD21-D8DC-B747-A54E-C97CE93C1A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7" y="4581128"/>
            <a:ext cx="1833880" cy="16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9A9EBE-B587-9F41-B362-000DDAD539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61" y="4581128"/>
            <a:ext cx="1833880" cy="16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5CCC3-5FC4-D24C-BF73-E901D134731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77" y="4581128"/>
            <a:ext cx="1731358" cy="16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ustomShape 3">
            <a:extLst>
              <a:ext uri="{FF2B5EF4-FFF2-40B4-BE49-F238E27FC236}">
                <a16:creationId xmlns:a16="http://schemas.microsoft.com/office/drawing/2014/main" id="{DA8DBB4D-F4C5-6548-BA52-1A0258DF2C0C}"/>
              </a:ext>
            </a:extLst>
          </p:cNvPr>
          <p:cNvSpPr/>
          <p:nvPr/>
        </p:nvSpPr>
        <p:spPr>
          <a:xfrm>
            <a:off x="391806" y="3848923"/>
            <a:ext cx="11464836" cy="4441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8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개의 감정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놀람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경멸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역겨움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공포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무표정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중 논문</a:t>
            </a:r>
            <a:r>
              <a:rPr lang="ko-KR" altLang="en-US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과 일치하는 감정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에 대한 결과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</a:t>
            </a:r>
            <a:endParaRPr lang="ko-Kore-KR" altLang="ko-Kore-KR" sz="1600" kern="100" dirty="0">
              <a:solidFill>
                <a:schemeClr val="bg1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424349-CD24-7846-BC06-619122CC156A}"/>
              </a:ext>
            </a:extLst>
          </p:cNvPr>
          <p:cNvSpPr/>
          <p:nvPr/>
        </p:nvSpPr>
        <p:spPr>
          <a:xfrm>
            <a:off x="6096000" y="4581128"/>
            <a:ext cx="5760642" cy="16802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화남의 감정에 대해 논문과 설문</a:t>
            </a:r>
            <a:r>
              <a:rPr lang="ko-KR" altLang="en-US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결과를 비교해보니 특정 감정을 느낄 때 비슷한 음식을 선호한다는 결과를 얻음</a:t>
            </a:r>
            <a:r>
              <a:rPr lang="en-US" altLang="ko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</a:t>
            </a:r>
            <a:r>
              <a:rPr lang="ko-KR" altLang="en-US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감정에 따라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선호하는 음식이 있음을 확인할 수 있다</a:t>
            </a:r>
            <a:endParaRPr lang="ko-Kore-KR" altLang="ko-Kore-KR" sz="1600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380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2815194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논문 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&amp;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설문조사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A1B12FC-AE0E-3D49-BB4B-85A154BE9893}"/>
              </a:ext>
            </a:extLst>
          </p:cNvPr>
          <p:cNvGraphicFramePr>
            <a:graphicFrameLocks noGrp="1"/>
          </p:cNvGraphicFramePr>
          <p:nvPr/>
        </p:nvGraphicFramePr>
        <p:xfrm>
          <a:off x="391806" y="1606998"/>
          <a:ext cx="11464836" cy="153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06">
                  <a:extLst>
                    <a:ext uri="{9D8B030D-6E8A-4147-A177-3AD203B41FA5}">
                      <a16:colId xmlns:a16="http://schemas.microsoft.com/office/drawing/2014/main" val="107190956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3141673234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2039821232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286024945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4044640389"/>
                    </a:ext>
                  </a:extLst>
                </a:gridCol>
                <a:gridCol w="1910806">
                  <a:extLst>
                    <a:ext uri="{9D8B030D-6E8A-4147-A177-3AD203B41FA5}">
                      <a16:colId xmlns:a16="http://schemas.microsoft.com/office/drawing/2014/main" val="1922846"/>
                    </a:ext>
                  </a:extLst>
                </a:gridCol>
              </a:tblGrid>
              <a:tr h="429483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600" b="0" i="0" dirty="0"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</a:rPr>
                        <a:t>기쁨</a:t>
                      </a: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슬픔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즐거움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분노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편안함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ko-Kore-KR" sz="1600" b="0" i="0" dirty="0">
                          <a:solidFill>
                            <a:schemeClr val="bg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우울</a:t>
                      </a:r>
                      <a:endParaRPr lang="ko-Kore-KR" altLang="en-US" sz="1600" b="0" i="0" dirty="0">
                        <a:solidFill>
                          <a:schemeClr val="bg1"/>
                        </a:solidFill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040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997306"/>
                  </a:ext>
                </a:extLst>
              </a:tr>
              <a:tr h="1104487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피자와 스파게티</a:t>
                      </a:r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찌개 및 백반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피자와 스파게티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분식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매운 음식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분식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찜 및 </a:t>
                      </a:r>
                      <a:r>
                        <a:rPr lang="ko-KR" altLang="en-US" sz="1600" b="0" i="0" dirty="0" err="1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볶</a:t>
                      </a:r>
                      <a:r>
                        <a:rPr lang="ko-KR" altLang="ko-Kore-KR" sz="1600" b="0" i="0" dirty="0" err="1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음류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찌개 및 백반</a:t>
                      </a:r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초콜릿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음료</a:t>
                      </a:r>
                      <a:r>
                        <a:rPr lang="en-US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술</a:t>
                      </a:r>
                      <a:r>
                        <a:rPr lang="en-US" altLang="ko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ko-Kore-KR" sz="1600" b="0" i="0" dirty="0">
                          <a:solidFill>
                            <a:schemeClr val="dk1"/>
                          </a:solidFill>
                          <a:effectLst/>
                          <a:latin typeface="210 OmniGothicOTF 030" panose="02020503020101020101" pitchFamily="18" charset="-127"/>
                          <a:ea typeface="210 OmniGothicOTF 030" panose="02020503020101020101" pitchFamily="18" charset="-127"/>
                          <a:cs typeface="+mn-cs"/>
                        </a:rPr>
                        <a:t>아이스크림</a:t>
                      </a:r>
                      <a:endParaRPr lang="ko-Kore-KR" altLang="ko-Kore-KR" sz="1600" b="0" i="0" dirty="0">
                        <a:solidFill>
                          <a:schemeClr val="dk1"/>
                        </a:solidFill>
                        <a:effectLst/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  <a:cs typeface="+mn-cs"/>
                      </a:endParaRPr>
                    </a:p>
                    <a:p>
                      <a:pPr algn="ctr"/>
                      <a:endParaRPr lang="ko-Kore-KR" altLang="en-US" sz="1600" b="0" i="0" dirty="0">
                        <a:latin typeface="210 OmniGothicOTF 030" panose="02020503020101020101" pitchFamily="18" charset="-127"/>
                        <a:ea typeface="210 OmniGothicOTF 030" panose="0202050302010102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72518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B19B3C-4BE8-CD40-9360-934BAC9F8B97}"/>
              </a:ext>
            </a:extLst>
          </p:cNvPr>
          <p:cNvSpPr/>
          <p:nvPr/>
        </p:nvSpPr>
        <p:spPr>
          <a:xfrm>
            <a:off x="391806" y="1134079"/>
            <a:ext cx="85125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</a:t>
            </a:r>
            <a:r>
              <a:rPr lang="ko-Kore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지각된 감정이 음식 선호와 레스토랑 선택에 미치는 영향, 이은영, 2008, 이화여자대학교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600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01B207D-05D4-9A4D-8432-BD41FCC2C65D}"/>
              </a:ext>
            </a:extLst>
          </p:cNvPr>
          <p:cNvSpPr/>
          <p:nvPr/>
        </p:nvSpPr>
        <p:spPr>
          <a:xfrm>
            <a:off x="391806" y="3381458"/>
            <a:ext cx="60115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 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&lt;</a:t>
            </a:r>
            <a:r>
              <a:rPr lang="en-US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2030</a:t>
            </a:r>
            <a:r>
              <a:rPr lang="ko-KR" altLang="en-US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대 남녀</a:t>
            </a:r>
            <a:r>
              <a:rPr lang="en-US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60</a:t>
            </a:r>
            <a:r>
              <a:rPr lang="ko-KR" altLang="ko-Kore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명을 대상으로 감정에 따른 음식 선호도 조사 </a:t>
            </a:r>
            <a:r>
              <a:rPr lang="en-US" altLang="ko-KR" sz="1600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&gt;</a:t>
            </a:r>
            <a:endParaRPr lang="ko-Kore-KR" altLang="en-US" sz="1600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994FD21-D8DC-B747-A54E-C97CE93C1A3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17" y="4581128"/>
            <a:ext cx="1833880" cy="16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F9A9EBE-B587-9F41-B362-000DDAD539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061" y="4581128"/>
            <a:ext cx="1833880" cy="168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75CCC3-5FC4-D24C-BF73-E901D134731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977" y="4581128"/>
            <a:ext cx="1731358" cy="168021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CustomShape 3">
            <a:extLst>
              <a:ext uri="{FF2B5EF4-FFF2-40B4-BE49-F238E27FC236}">
                <a16:creationId xmlns:a16="http://schemas.microsoft.com/office/drawing/2014/main" id="{DA8DBB4D-F4C5-6548-BA52-1A0258DF2C0C}"/>
              </a:ext>
            </a:extLst>
          </p:cNvPr>
          <p:cNvSpPr/>
          <p:nvPr/>
        </p:nvSpPr>
        <p:spPr>
          <a:xfrm>
            <a:off x="391806" y="3848923"/>
            <a:ext cx="11464836" cy="4441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8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개의 감정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놀람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경멸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역겨움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공포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무표정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)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중 논문</a:t>
            </a:r>
            <a:r>
              <a:rPr lang="ko-KR" altLang="en-US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과 일치하는 감정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에 대한 결과</a:t>
            </a:r>
            <a:r>
              <a:rPr lang="en-US" altLang="ko-Kore-KR" sz="1600" kern="100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</a:t>
            </a:r>
            <a:endParaRPr lang="ko-Kore-KR" altLang="ko-Kore-KR" sz="1600" kern="100" dirty="0">
              <a:solidFill>
                <a:schemeClr val="bg1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424349-CD24-7846-BC06-619122CC156A}"/>
              </a:ext>
            </a:extLst>
          </p:cNvPr>
          <p:cNvSpPr/>
          <p:nvPr/>
        </p:nvSpPr>
        <p:spPr>
          <a:xfrm>
            <a:off x="6096000" y="4581128"/>
            <a:ext cx="5760642" cy="168021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wrap="square" anchor="ctr">
            <a:no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행복</a:t>
            </a:r>
            <a:r>
              <a:rPr lang="en-US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슬픔</a:t>
            </a:r>
            <a:r>
              <a:rPr lang="en-US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화남의 감정에 대해 논문과 설문</a:t>
            </a:r>
            <a:r>
              <a:rPr lang="ko-KR" altLang="en-US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결과를 비교해보니 특정 감정을 느낄 때 비슷한 음식을 선호한다는 결과를 얻음</a:t>
            </a:r>
            <a:r>
              <a:rPr lang="en-US" altLang="ko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-&gt;</a:t>
            </a:r>
            <a:r>
              <a:rPr lang="ko-KR" altLang="en-US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 감정에 따라 </a:t>
            </a:r>
            <a:r>
              <a:rPr lang="ko-KR" altLang="ko-Kore-KR" sz="1600" kern="100" dirty="0">
                <a:latin typeface="210 OmniGothicOTF 020" panose="02020503020101020101" pitchFamily="18" charset="-127"/>
                <a:ea typeface="210 OmniGothicOTF 020" panose="02020503020101020101" pitchFamily="18" charset="-127"/>
                <a:cs typeface="Times New Roman" panose="02020603050405020304" pitchFamily="18" charset="0"/>
              </a:rPr>
              <a:t>선호하는 음식이 있음을 확인할 수 있다</a:t>
            </a:r>
            <a:endParaRPr lang="ko-Kore-KR" altLang="ko-Kore-KR" sz="1600" kern="100" dirty="0">
              <a:latin typeface="210 OmniGothicOTF 020" panose="02020503020101020101" pitchFamily="18" charset="-127"/>
              <a:ea typeface="210 OmniGothicOTF 020" panose="020205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276A4E-2C50-C54F-9D90-14A6B0DBAD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여러 논문과 설문조사 결과를 살펴보았을 때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,</a:t>
            </a:r>
          </a:p>
          <a:p>
            <a:pPr algn="ctr"/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감정에 따른 음식추천으로</a:t>
            </a:r>
            <a:endParaRPr kumimoji="1" lang="en-US" altLang="ko-KR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긍정적인 감정은 극대화하고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,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부정적인 감정은 최소화하고자 한다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.</a:t>
            </a:r>
            <a:endParaRPr kumimoji="1" lang="en-US" altLang="ko-Kore-KR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r>
              <a:rPr kumimoji="1" lang="ko-Kore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따라서</a:t>
            </a:r>
            <a:r>
              <a:rPr kumimoji="1" lang="en-US" altLang="ko-Kore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,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사람의 감정을 분석하고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,</a:t>
            </a:r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분석결과를 기반으로</a:t>
            </a:r>
            <a:endParaRPr kumimoji="1" lang="en-US" altLang="ko-KR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  <a:p>
            <a:pPr algn="ctr"/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음식을 추천하는 프로젝트를 진행하고자 한다</a:t>
            </a:r>
            <a:r>
              <a:rPr kumimoji="1" lang="en-US" altLang="ko-KR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.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6783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5CAB893C-0C19-4456-98C3-4AC38D206514}"/>
              </a:ext>
            </a:extLst>
          </p:cNvPr>
          <p:cNvSpPr/>
          <p:nvPr/>
        </p:nvSpPr>
        <p:spPr>
          <a:xfrm>
            <a:off x="4191600" y="2755784"/>
            <a:ext cx="75501" cy="7550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FFFF00"/>
              </a:highlight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58F4BF-F31D-4DAB-8BFB-3AB8626EAC47}"/>
              </a:ext>
            </a:extLst>
          </p:cNvPr>
          <p:cNvSpPr txBox="1"/>
          <p:nvPr/>
        </p:nvSpPr>
        <p:spPr>
          <a:xfrm>
            <a:off x="1487488" y="1623329"/>
            <a:ext cx="9000000" cy="523220"/>
          </a:xfrm>
          <a:prstGeom prst="rect">
            <a:avLst/>
          </a:prstGeom>
          <a:solidFill>
            <a:srgbClr val="40404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실시간 감정 분석 후 음식점 추천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E48705-B207-4B87-BE4A-803219AAFFA1}"/>
              </a:ext>
            </a:extLst>
          </p:cNvPr>
          <p:cNvSpPr txBox="1"/>
          <p:nvPr/>
        </p:nvSpPr>
        <p:spPr>
          <a:xfrm>
            <a:off x="1487488" y="3224662"/>
            <a:ext cx="3308919" cy="523220"/>
          </a:xfrm>
          <a:prstGeom prst="rect">
            <a:avLst/>
          </a:prstGeom>
          <a:solidFill>
            <a:srgbClr val="404041"/>
          </a:solidFill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음식점 랭킹 순위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03D0B5A-7C2C-415F-B786-58414E9B2632}"/>
              </a:ext>
            </a:extLst>
          </p:cNvPr>
          <p:cNvSpPr txBox="1"/>
          <p:nvPr/>
        </p:nvSpPr>
        <p:spPr>
          <a:xfrm>
            <a:off x="1487488" y="3747882"/>
            <a:ext cx="900000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&gt; </a:t>
            </a:r>
            <a:r>
              <a:rPr lang="en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DB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에 있는 모든 음식점의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리뷰수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기준 상위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5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개의 랭킹</a:t>
            </a:r>
            <a:endParaRPr lang="ko-Kore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0B4D4C-1DEE-4DFA-A0E3-5E19DC38D91C}"/>
              </a:ext>
            </a:extLst>
          </p:cNvPr>
          <p:cNvSpPr txBox="1"/>
          <p:nvPr/>
        </p:nvSpPr>
        <p:spPr>
          <a:xfrm>
            <a:off x="1487488" y="2146549"/>
            <a:ext cx="900000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&gt; </a:t>
            </a:r>
            <a:r>
              <a:rPr lang="en-US" altLang="ko-Kore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CNN VGG-13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알고리즘</a:t>
            </a:r>
            <a:r>
              <a:rPr lang="en-US" altLang="ko-KR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,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논문 및 설문조사를 토대로 감정과 음식 매칭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5E5FF2-70E4-FA4F-BFF6-31E682255316}"/>
              </a:ext>
            </a:extLst>
          </p:cNvPr>
          <p:cNvSpPr txBox="1"/>
          <p:nvPr/>
        </p:nvSpPr>
        <p:spPr>
          <a:xfrm>
            <a:off x="1487488" y="4855269"/>
            <a:ext cx="9000000" cy="523220"/>
          </a:xfrm>
          <a:prstGeom prst="rect">
            <a:avLst/>
          </a:prstGeom>
          <a:solidFill>
            <a:srgbClr val="404041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3.</a:t>
            </a:r>
            <a:r>
              <a:rPr lang="ko-KR" altLang="en-US" sz="2800" dirty="0">
                <a:solidFill>
                  <a:schemeClr val="bg1"/>
                </a:solidFill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 현 위치 기반 음식점 리스트 제공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60979-C585-EF4A-90F7-74BE122F3F03}"/>
              </a:ext>
            </a:extLst>
          </p:cNvPr>
          <p:cNvSpPr txBox="1"/>
          <p:nvPr/>
        </p:nvSpPr>
        <p:spPr>
          <a:xfrm>
            <a:off x="1487488" y="5397886"/>
            <a:ext cx="9000000" cy="47320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&gt;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카카오 지도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API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 사용해 </a:t>
            </a:r>
            <a:r>
              <a:rPr lang="ko-KR" altLang="en-US" dirty="0"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음식점 리스트를 제공</a:t>
            </a:r>
            <a:endParaRPr lang="ko-Kore-KR" altLang="en-US" sz="2000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9951A4-903A-8748-B581-EF28CAC48FAD}"/>
              </a:ext>
            </a:extLst>
          </p:cNvPr>
          <p:cNvSpPr txBox="1"/>
          <p:nvPr/>
        </p:nvSpPr>
        <p:spPr>
          <a:xfrm>
            <a:off x="391807" y="360020"/>
            <a:ext cx="3926075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프로젝트 주요기능 소개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13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911B59-E323-0048-8171-70419BE72E2A}"/>
              </a:ext>
            </a:extLst>
          </p:cNvPr>
          <p:cNvSpPr/>
          <p:nvPr/>
        </p:nvSpPr>
        <p:spPr>
          <a:xfrm>
            <a:off x="520314" y="2547039"/>
            <a:ext cx="1999605" cy="19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CustomShape 3">
            <a:extLst>
              <a:ext uri="{FF2B5EF4-FFF2-40B4-BE49-F238E27FC236}">
                <a16:creationId xmlns:a16="http://schemas.microsoft.com/office/drawing/2014/main" id="{7586B803-5A81-5E48-A87C-04E56588BAC5}"/>
              </a:ext>
            </a:extLst>
          </p:cNvPr>
          <p:cNvSpPr/>
          <p:nvPr/>
        </p:nvSpPr>
        <p:spPr>
          <a:xfrm>
            <a:off x="520314" y="4546643"/>
            <a:ext cx="1999605" cy="8985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배달 앱 구현</a:t>
            </a:r>
            <a:endParaRPr lang="en-US" altLang="ko-KR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9B33B50-BCB1-994D-818B-FD762F4C63FB}"/>
              </a:ext>
            </a:extLst>
          </p:cNvPr>
          <p:cNvSpPr/>
          <p:nvPr/>
        </p:nvSpPr>
        <p:spPr>
          <a:xfrm>
            <a:off x="6412621" y="2547039"/>
            <a:ext cx="1999605" cy="19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BE9039-1BF1-8747-A854-5036BC744646}"/>
              </a:ext>
            </a:extLst>
          </p:cNvPr>
          <p:cNvSpPr/>
          <p:nvPr/>
        </p:nvSpPr>
        <p:spPr>
          <a:xfrm>
            <a:off x="9641011" y="2547039"/>
            <a:ext cx="1999605" cy="19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D4B8530-FE68-5040-B246-ACFFEDF03E31}"/>
              </a:ext>
            </a:extLst>
          </p:cNvPr>
          <p:cNvSpPr/>
          <p:nvPr/>
        </p:nvSpPr>
        <p:spPr>
          <a:xfrm>
            <a:off x="3421776" y="2547039"/>
            <a:ext cx="1999605" cy="1999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D93590-587C-4145-B1FF-844E59D25350}"/>
              </a:ext>
            </a:extLst>
          </p:cNvPr>
          <p:cNvSpPr txBox="1"/>
          <p:nvPr/>
        </p:nvSpPr>
        <p:spPr>
          <a:xfrm>
            <a:off x="391807" y="360020"/>
            <a:ext cx="2760692" cy="523220"/>
          </a:xfrm>
          <a:prstGeom prst="rect">
            <a:avLst/>
          </a:prstGeom>
          <a:solidFill>
            <a:srgbClr val="F4F4F3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210 OmniGothicOTF 040" panose="02020503020101020101" pitchFamily="18" charset="-127"/>
                <a:ea typeface="210 OmniGothicOTF 040" panose="02020503020101020101" pitchFamily="18" charset="-127"/>
              </a:rPr>
              <a:t>프로젝트 구조도</a:t>
            </a:r>
            <a:endParaRPr kumimoji="1" lang="ko-Kore-KR" altLang="en-US" sz="2800" dirty="0">
              <a:latin typeface="210 OmniGothicOTF 040" panose="02020503020101020101" pitchFamily="18" charset="-127"/>
              <a:ea typeface="210 OmniGothicOTF 040" panose="020205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1B90E4-4FBD-6249-80EE-9FE99211B9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641" y="2621541"/>
            <a:ext cx="1757875" cy="1850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7E6AFAA-3D0A-6647-92B4-EEB56D7624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116" y="2670070"/>
            <a:ext cx="1757873" cy="17535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AFA15F-9169-B241-9019-6EE484C169D8}"/>
              </a:ext>
            </a:extLst>
          </p:cNvPr>
          <p:cNvSpPr txBox="1"/>
          <p:nvPr/>
        </p:nvSpPr>
        <p:spPr>
          <a:xfrm>
            <a:off x="8543533" y="4098558"/>
            <a:ext cx="76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일치</a:t>
            </a:r>
            <a:endParaRPr lang="en-US" altLang="ko-KR" sz="1600" dirty="0">
              <a:solidFill>
                <a:srgbClr val="FFFF00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7EB96D-E12D-514F-A314-02A64277607E}"/>
              </a:ext>
            </a:extLst>
          </p:cNvPr>
          <p:cNvSpPr txBox="1"/>
          <p:nvPr/>
        </p:nvSpPr>
        <p:spPr>
          <a:xfrm>
            <a:off x="4645928" y="1544637"/>
            <a:ext cx="242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FFFF00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얼굴 </a:t>
            </a:r>
            <a:r>
              <a:rPr lang="ko-KR" altLang="en-US" sz="1600" dirty="0" err="1">
                <a:solidFill>
                  <a:srgbClr val="FFFF00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미인식</a:t>
            </a:r>
            <a:r>
              <a:rPr lang="ko-KR" altLang="en-US" sz="1600" dirty="0">
                <a:solidFill>
                  <a:srgbClr val="FFFF00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 시</a:t>
            </a:r>
            <a:endParaRPr lang="en-US" altLang="ko-KR" sz="1600" dirty="0">
              <a:solidFill>
                <a:srgbClr val="FFFF00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3D26477-B969-B347-B8AA-D78D253C6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822" y="2636850"/>
            <a:ext cx="1819982" cy="1819982"/>
          </a:xfrm>
          <a:prstGeom prst="rect">
            <a:avLst/>
          </a:prstGeom>
        </p:spPr>
      </p:pic>
      <p:sp>
        <p:nvSpPr>
          <p:cNvPr id="52" name="이등변 삼각형 27">
            <a:extLst>
              <a:ext uri="{FF2B5EF4-FFF2-40B4-BE49-F238E27FC236}">
                <a16:creationId xmlns:a16="http://schemas.microsoft.com/office/drawing/2014/main" id="{1CD256D1-E643-AB41-815F-C9575EA54204}"/>
              </a:ext>
            </a:extLst>
          </p:cNvPr>
          <p:cNvSpPr/>
          <p:nvPr/>
        </p:nvSpPr>
        <p:spPr>
          <a:xfrm rot="5400000">
            <a:off x="5529448" y="3480969"/>
            <a:ext cx="810456" cy="328110"/>
          </a:xfrm>
          <a:prstGeom prst="triangle">
            <a:avLst/>
          </a:prstGeom>
          <a:gradFill>
            <a:gsLst>
              <a:gs pos="8000">
                <a:schemeClr val="bg1">
                  <a:lumMod val="0"/>
                  <a:lumOff val="10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sp>
        <p:nvSpPr>
          <p:cNvPr id="53" name="이등변 삼각형 27">
            <a:extLst>
              <a:ext uri="{FF2B5EF4-FFF2-40B4-BE49-F238E27FC236}">
                <a16:creationId xmlns:a16="http://schemas.microsoft.com/office/drawing/2014/main" id="{1CA0C880-3854-1142-826E-2998C3878698}"/>
              </a:ext>
            </a:extLst>
          </p:cNvPr>
          <p:cNvSpPr/>
          <p:nvPr/>
        </p:nvSpPr>
        <p:spPr>
          <a:xfrm rot="5400000">
            <a:off x="8521179" y="3480969"/>
            <a:ext cx="810456" cy="328110"/>
          </a:xfrm>
          <a:prstGeom prst="triangle">
            <a:avLst/>
          </a:prstGeom>
          <a:gradFill>
            <a:gsLst>
              <a:gs pos="8000">
                <a:schemeClr val="bg1">
                  <a:lumMod val="0"/>
                  <a:lumOff val="10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cxnSp>
        <p:nvCxnSpPr>
          <p:cNvPr id="24" name="직선 화살표 연결선 41">
            <a:extLst>
              <a:ext uri="{FF2B5EF4-FFF2-40B4-BE49-F238E27FC236}">
                <a16:creationId xmlns:a16="http://schemas.microsoft.com/office/drawing/2014/main" id="{F3BA2474-6C42-AF4E-AB97-A7686AC2D52C}"/>
              </a:ext>
            </a:extLst>
          </p:cNvPr>
          <p:cNvCxnSpPr>
            <a:cxnSpLocks/>
            <a:stCxn id="20" idx="0"/>
            <a:endCxn id="19" idx="0"/>
          </p:cNvCxnSpPr>
          <p:nvPr/>
        </p:nvCxnSpPr>
        <p:spPr>
          <a:xfrm rot="16200000" flipV="1">
            <a:off x="5900052" y="1143069"/>
            <a:ext cx="48529" cy="3005474"/>
          </a:xfrm>
          <a:prstGeom prst="bentConnector3">
            <a:avLst>
              <a:gd name="adj1" fmla="val 1601496"/>
            </a:avLst>
          </a:prstGeom>
          <a:ln w="53975" cmpd="sng">
            <a:solidFill>
              <a:srgbClr val="FFFF00"/>
            </a:solidFill>
            <a:prstDash val="sysDot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stomShape 3">
            <a:extLst>
              <a:ext uri="{FF2B5EF4-FFF2-40B4-BE49-F238E27FC236}">
                <a16:creationId xmlns:a16="http://schemas.microsoft.com/office/drawing/2014/main" id="{4DB6BD96-D758-0848-95A9-6AD500CFCEE2}"/>
              </a:ext>
            </a:extLst>
          </p:cNvPr>
          <p:cNvSpPr/>
          <p:nvPr/>
        </p:nvSpPr>
        <p:spPr>
          <a:xfrm>
            <a:off x="3421776" y="4546643"/>
            <a:ext cx="1999605" cy="8985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감정 인식</a:t>
            </a:r>
            <a:endParaRPr lang="en-US" altLang="ko-KR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57" name="CustomShape 3">
            <a:extLst>
              <a:ext uri="{FF2B5EF4-FFF2-40B4-BE49-F238E27FC236}">
                <a16:creationId xmlns:a16="http://schemas.microsoft.com/office/drawing/2014/main" id="{B4C3D0DD-DC4F-6C46-9745-099C7E0E0CBF}"/>
              </a:ext>
            </a:extLst>
          </p:cNvPr>
          <p:cNvSpPr/>
          <p:nvPr/>
        </p:nvSpPr>
        <p:spPr>
          <a:xfrm>
            <a:off x="6409077" y="4546643"/>
            <a:ext cx="1999605" cy="8985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OmniGothicOTF 030" panose="02020503020101020101" pitchFamily="18" charset="-127"/>
                <a:ea typeface="210 OmniGothicOTF 030" panose="02020503020101020101" pitchFamily="18" charset="-127"/>
              </a:rPr>
              <a:t>감정 분석</a:t>
            </a:r>
            <a:endParaRPr lang="en-US" altLang="ko-KR" dirty="0">
              <a:solidFill>
                <a:schemeClr val="bg1"/>
              </a:solidFill>
              <a:latin typeface="210 OmniGothicOTF 030" panose="02020503020101020101" pitchFamily="18" charset="-127"/>
              <a:ea typeface="210 OmniGothicOTF 030" panose="02020503020101020101" pitchFamily="18" charset="-127"/>
            </a:endParaRPr>
          </a:p>
        </p:txBody>
      </p:sp>
      <p:sp>
        <p:nvSpPr>
          <p:cNvPr id="59" name="CustomShape 3">
            <a:extLst>
              <a:ext uri="{FF2B5EF4-FFF2-40B4-BE49-F238E27FC236}">
                <a16:creationId xmlns:a16="http://schemas.microsoft.com/office/drawing/2014/main" id="{C216078B-F103-7342-BFF7-E273B7EBB2AA}"/>
              </a:ext>
            </a:extLst>
          </p:cNvPr>
          <p:cNvSpPr/>
          <p:nvPr/>
        </p:nvSpPr>
        <p:spPr>
          <a:xfrm>
            <a:off x="9641011" y="4546643"/>
            <a:ext cx="1999605" cy="8985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600"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210 OmniGothicOTF 020" panose="02020503020101020101" pitchFamily="18" charset="-127"/>
                <a:ea typeface="210 OmniGothicOTF 020" panose="02020503020101020101" pitchFamily="18" charset="-127"/>
              </a:rPr>
              <a:t>위치기반 음식점 리스트 제공</a:t>
            </a:r>
            <a:endParaRPr lang="en-US" altLang="ko-KR" dirty="0">
              <a:solidFill>
                <a:schemeClr val="bg1"/>
              </a:solidFill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EBAFAD-4513-5740-B5E3-6DF7D70B1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07" y="2615645"/>
            <a:ext cx="1880218" cy="1880218"/>
          </a:xfrm>
          <a:prstGeom prst="rect">
            <a:avLst/>
          </a:prstGeom>
        </p:spPr>
      </p:pic>
      <p:sp>
        <p:nvSpPr>
          <p:cNvPr id="26" name="이등변 삼각형 27">
            <a:extLst>
              <a:ext uri="{FF2B5EF4-FFF2-40B4-BE49-F238E27FC236}">
                <a16:creationId xmlns:a16="http://schemas.microsoft.com/office/drawing/2014/main" id="{8F33C82D-2D0E-7841-92E8-08EADAB33DA7}"/>
              </a:ext>
            </a:extLst>
          </p:cNvPr>
          <p:cNvSpPr/>
          <p:nvPr/>
        </p:nvSpPr>
        <p:spPr>
          <a:xfrm rot="5400000">
            <a:off x="2540063" y="3480969"/>
            <a:ext cx="810456" cy="328110"/>
          </a:xfrm>
          <a:prstGeom prst="triangle">
            <a:avLst/>
          </a:prstGeom>
          <a:gradFill>
            <a:gsLst>
              <a:gs pos="8000">
                <a:schemeClr val="bg1">
                  <a:lumMod val="0"/>
                  <a:lumOff val="10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OmniGothicOTF 020" panose="02020503020101020101" pitchFamily="18" charset="-127"/>
              <a:ea typeface="210 OmniGothicOTF 020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81149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</TotalTime>
  <Words>1213</Words>
  <Application>Microsoft Macintosh PowerPoint</Application>
  <PresentationFormat>와이드스크린</PresentationFormat>
  <Paragraphs>181</Paragraphs>
  <Slides>19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210 OmniGothicOTF 040</vt:lpstr>
      <vt:lpstr>210 OmniGothicOTF 030</vt:lpstr>
      <vt:lpstr>StarSymbol</vt:lpstr>
      <vt:lpstr>Apple SD Gothic Neo SemiBold</vt:lpstr>
      <vt:lpstr>210 OmniGothicOTF 020</vt:lpstr>
      <vt:lpstr>210 OmniGothicOTF 050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양수환</cp:lastModifiedBy>
  <cp:revision>93</cp:revision>
  <dcterms:modified xsi:type="dcterms:W3CDTF">2020-12-29T00:19:50Z</dcterms:modified>
</cp:coreProperties>
</file>